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2.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tags/tag1.xml" ContentType="application/vnd.openxmlformats-officedocument.presentationml.tags+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ags/tag2.xml" ContentType="application/vnd.openxmlformats-officedocument.presentationml.tags+xml"/>
  <Override PartName="/ppt/notesSlides/notesSlide3.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ags/tag3.xml" ContentType="application/vnd.openxmlformats-officedocument.presentationml.tags+xml"/>
  <Override PartName="/ppt/notesSlides/notesSlide4.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5.xml" ContentType="application/vnd.openxmlformats-officedocument.presentationml.notesSlide+xml"/>
  <Override PartName="/ppt/tags/tag4.xml" ContentType="application/vnd.openxmlformats-officedocument.presentationml.tags+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tags/tag5.xml" ContentType="application/vnd.openxmlformats-officedocument.presentationml.tags+xml"/>
  <Override PartName="/ppt/notesSlides/notesSlide8.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ags/tag6.xml" ContentType="application/vnd.openxmlformats-officedocument.presentationml.tags+xml"/>
  <Override PartName="/ppt/notesSlides/notesSlide9.xml" ContentType="application/vnd.openxmlformats-officedocument.presentationml.notesSl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ags/tag7.xml" ContentType="application/vnd.openxmlformats-officedocument.presentationml.tags+xml"/>
  <Override PartName="/ppt/notesSlides/notesSlide10.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tags/tag8.xml" ContentType="application/vnd.openxmlformats-officedocument.presentationml.tags+xml"/>
  <Override PartName="/ppt/notesSlides/notesSlide11.xml" ContentType="application/vnd.openxmlformats-officedocument.presentationml.notesSlide+xml"/>
  <Override PartName="/ppt/tags/tag9.xml" ContentType="application/vnd.openxmlformats-officedocument.presentationml.tags+xml"/>
  <Override PartName="/ppt/tags/tag10.xml" ContentType="application/vnd.openxmlformats-officedocument.presentationml.tags+xml"/>
  <Override PartName="/ppt/notesSlides/notesSlide12.xml" ContentType="application/vnd.openxmlformats-officedocument.presentationml.notesSlid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tags/tag11.xml" ContentType="application/vnd.openxmlformats-officedocument.presentationml.tags+xml"/>
  <Override PartName="/ppt/notesSlides/notesSlide13.xml" ContentType="application/vnd.openxmlformats-officedocument.presentationml.notesSlid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ags/tag12.xml" ContentType="application/vnd.openxmlformats-officedocument.presentationml.tags+xml"/>
  <Override PartName="/ppt/notesSlides/notesSlide14.xml" ContentType="application/vnd.openxmlformats-officedocument.presentationml.notesSlide+xml"/>
  <Override PartName="/ppt/charts/chart12.xml" ContentType="application/vnd.openxmlformats-officedocument.drawingml.chart+xml"/>
  <Override PartName="/ppt/theme/themeOverride1.xml" ContentType="application/vnd.openxmlformats-officedocument.themeOverride+xml"/>
  <Override PartName="/ppt/tags/tag13.xml" ContentType="application/vnd.openxmlformats-officedocument.presentationml.tags+xml"/>
  <Override PartName="/ppt/notesSlides/notesSlide15.xml" ContentType="application/vnd.openxmlformats-officedocument.presentationml.notesSlide+xml"/>
  <Override PartName="/ppt/charts/chart13.xml" ContentType="application/vnd.openxmlformats-officedocument.drawingml.chart+xml"/>
  <Override PartName="/ppt/charts/style12.xml" ContentType="application/vnd.ms-office.chartstyle+xml"/>
  <Override PartName="/ppt/charts/colors12.xml" ContentType="application/vnd.ms-office.chartcolorstyle+xml"/>
  <Override PartName="/ppt/tags/tag14.xml" ContentType="application/vnd.openxmlformats-officedocument.presentationml.tags+xml"/>
  <Override PartName="/ppt/notesSlides/notesSlide16.xml" ContentType="application/vnd.openxmlformats-officedocument.presentationml.notesSlide+xml"/>
  <Override PartName="/ppt/charts/chart14.xml" ContentType="application/vnd.openxmlformats-officedocument.drawingml.chart+xml"/>
  <Override PartName="/ppt/charts/style13.xml" ContentType="application/vnd.ms-office.chartstyle+xml"/>
  <Override PartName="/ppt/charts/colors13.xml" ContentType="application/vnd.ms-office.chartcolorstyle+xml"/>
  <Override PartName="/ppt/tags/tag15.xml" ContentType="application/vnd.openxmlformats-officedocument.presentationml.tags+xml"/>
  <Override PartName="/ppt/notesSlides/notesSlide17.xml" ContentType="application/vnd.openxmlformats-officedocument.presentationml.notesSlide+xml"/>
  <Override PartName="/ppt/charts/chart15.xml" ContentType="application/vnd.openxmlformats-officedocument.drawingml.chart+xml"/>
  <Override PartName="/ppt/charts/style14.xml" ContentType="application/vnd.ms-office.chartstyle+xml"/>
  <Override PartName="/ppt/charts/colors14.xml" ContentType="application/vnd.ms-office.chartcolorstyle+xml"/>
  <Override PartName="/ppt/tags/tag16.xml" ContentType="application/vnd.openxmlformats-officedocument.presentationml.tags+xml"/>
  <Override PartName="/ppt/notesSlides/notesSlide18.xml" ContentType="application/vnd.openxmlformats-officedocument.presentationml.notesSlide+xml"/>
  <Override PartName="/ppt/charts/chart16.xml" ContentType="application/vnd.openxmlformats-officedocument.drawingml.chart+xml"/>
  <Override PartName="/ppt/charts/style15.xml" ContentType="application/vnd.ms-office.chartstyle+xml"/>
  <Override PartName="/ppt/charts/colors15.xml" ContentType="application/vnd.ms-office.chartcolorstyl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 id="2147483674" r:id="rId2"/>
    <p:sldMasterId id="2147483692" r:id="rId3"/>
  </p:sldMasterIdLst>
  <p:notesMasterIdLst>
    <p:notesMasterId r:id="rId24"/>
  </p:notesMasterIdLst>
  <p:sldIdLst>
    <p:sldId id="256" r:id="rId4"/>
    <p:sldId id="681" r:id="rId5"/>
    <p:sldId id="720" r:id="rId6"/>
    <p:sldId id="721" r:id="rId7"/>
    <p:sldId id="722" r:id="rId8"/>
    <p:sldId id="723" r:id="rId9"/>
    <p:sldId id="724" r:id="rId10"/>
    <p:sldId id="712" r:id="rId11"/>
    <p:sldId id="725" r:id="rId12"/>
    <p:sldId id="726" r:id="rId13"/>
    <p:sldId id="727" r:id="rId14"/>
    <p:sldId id="728" r:id="rId15"/>
    <p:sldId id="729" r:id="rId16"/>
    <p:sldId id="730" r:id="rId17"/>
    <p:sldId id="731" r:id="rId18"/>
    <p:sldId id="689" r:id="rId19"/>
    <p:sldId id="733" r:id="rId20"/>
    <p:sldId id="734" r:id="rId21"/>
    <p:sldId id="735" r:id="rId22"/>
    <p:sldId id="713" r:id="rId2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0BBDB"/>
    <a:srgbClr val="FF9300"/>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22878"/>
    <p:restoredTop sz="96327"/>
  </p:normalViewPr>
  <p:slideViewPr>
    <p:cSldViewPr snapToGrid="0" snapToObjects="1">
      <p:cViewPr varScale="1">
        <p:scale>
          <a:sx n="135" d="100"/>
          <a:sy n="135" d="100"/>
        </p:scale>
        <p:origin x="208" y="13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notesMaster" Target="notesMasters/notesMaster1.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tableStyles" Target="tableStyle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oleObject" Target="file:////Users/judith.gledhill/Desktop/Book3.xlsx" TargetMode="External"/><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4.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_rels/chart15.xml.rels><?xml version="1.0" encoding="UTF-8" standalone="yes"?>
<Relationships xmlns="http://schemas.openxmlformats.org/package/2006/relationships"><Relationship Id="rId3" Type="http://schemas.openxmlformats.org/officeDocument/2006/relationships/package" Target="../embeddings/Microsoft_Excel_Worksheet13.xlsx"/><Relationship Id="rId2" Type="http://schemas.microsoft.com/office/2011/relationships/chartColorStyle" Target="colors14.xml"/><Relationship Id="rId1" Type="http://schemas.microsoft.com/office/2011/relationships/chartStyle" Target="style14.xml"/></Relationships>
</file>

<file path=ppt/charts/_rels/chart16.xml.rels><?xml version="1.0" encoding="UTF-8" standalone="yes"?>
<Relationships xmlns="http://schemas.openxmlformats.org/package/2006/relationships"><Relationship Id="rId3" Type="http://schemas.openxmlformats.org/officeDocument/2006/relationships/package" Target="../embeddings/Microsoft_Excel_Worksheet14.xlsx"/><Relationship Id="rId2" Type="http://schemas.microsoft.com/office/2011/relationships/chartColorStyle" Target="colors15.xml"/><Relationship Id="rId1" Type="http://schemas.microsoft.com/office/2011/relationships/chartStyle" Target="style1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83614435862622"/>
          <c:y val="2.8576774649852088E-2"/>
          <c:w val="0.50216385564137378"/>
          <c:h val="0.96245854307376566"/>
        </c:manualLayout>
      </c:layout>
      <c:barChart>
        <c:barDir val="bar"/>
        <c:grouping val="clustered"/>
        <c:varyColors val="0"/>
        <c:ser>
          <c:idx val="0"/>
          <c:order val="0"/>
          <c:tx>
            <c:strRef>
              <c:f>Sheet1!$B$1</c:f>
              <c:strCache>
                <c:ptCount val="1"/>
                <c:pt idx="0">
                  <c:v>raisons</c:v>
                </c:pt>
              </c:strCache>
            </c:strRef>
          </c:tx>
          <c:spPr>
            <a:solidFill>
              <a:srgbClr val="00B050"/>
            </a:solidFill>
            <a:ln>
              <a:noFill/>
            </a:ln>
            <a:effectLst/>
          </c:spPr>
          <c:invertIfNegative val="0"/>
          <c:dPt>
            <c:idx val="2"/>
            <c:invertIfNegative val="0"/>
            <c:bubble3D val="0"/>
            <c:extLst>
              <c:ext xmlns:c16="http://schemas.microsoft.com/office/drawing/2014/chart" uri="{C3380CC4-5D6E-409C-BE32-E72D297353CC}">
                <c16:uniqueId val="{00000001-CC70-49D7-B693-DCCA22D07DCE}"/>
              </c:ext>
            </c:extLst>
          </c:dPt>
          <c:dPt>
            <c:idx val="8"/>
            <c:invertIfNegative val="0"/>
            <c:bubble3D val="0"/>
            <c:extLst>
              <c:ext xmlns:c16="http://schemas.microsoft.com/office/drawing/2014/chart" uri="{C3380CC4-5D6E-409C-BE32-E72D297353CC}">
                <c16:uniqueId val="{00000003-CC70-49D7-B693-DCCA22D07DCE}"/>
              </c:ext>
            </c:extLst>
          </c:dPt>
          <c:dPt>
            <c:idx val="9"/>
            <c:invertIfNegative val="0"/>
            <c:bubble3D val="0"/>
            <c:extLst>
              <c:ext xmlns:c16="http://schemas.microsoft.com/office/drawing/2014/chart" uri="{C3380CC4-5D6E-409C-BE32-E72D297353CC}">
                <c16:uniqueId val="{00000005-CC70-49D7-B693-DCCA22D07DCE}"/>
              </c:ext>
            </c:extLst>
          </c:dPt>
          <c:dPt>
            <c:idx val="10"/>
            <c:invertIfNegative val="0"/>
            <c:bubble3D val="0"/>
            <c:extLst>
              <c:ext xmlns:c16="http://schemas.microsoft.com/office/drawing/2014/chart" uri="{C3380CC4-5D6E-409C-BE32-E72D297353CC}">
                <c16:uniqueId val="{00000007-CC70-49D7-B693-DCCA22D07DCE}"/>
              </c:ext>
            </c:extLst>
          </c:dPt>
          <c:dPt>
            <c:idx val="12"/>
            <c:invertIfNegative val="0"/>
            <c:bubble3D val="0"/>
            <c:extLst>
              <c:ext xmlns:c16="http://schemas.microsoft.com/office/drawing/2014/chart" uri="{C3380CC4-5D6E-409C-BE32-E72D297353CC}">
                <c16:uniqueId val="{0000000D-CC70-49D7-B693-DCCA22D07DCE}"/>
              </c:ext>
            </c:extLst>
          </c:dPt>
          <c:dLbls>
            <c:dLbl>
              <c:idx val="6"/>
              <c:layout>
                <c:manualLayout>
                  <c:x val="-1.3475978546161054E-3"/>
                  <c:y val="1.0570596029777628E-16"/>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A-CC70-49D7-B693-DCCA22D07DCE}"/>
                </c:ext>
              </c:extLst>
            </c:dLbl>
            <c:dLbl>
              <c:idx val="7"/>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B-CC70-49D7-B693-DCCA22D07DCE}"/>
                </c:ext>
              </c:extLst>
            </c:dLbl>
            <c:dLbl>
              <c:idx val="8"/>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3-CC70-49D7-B693-DCCA22D07DCE}"/>
                </c:ext>
              </c:extLst>
            </c:dLbl>
            <c:dLbl>
              <c:idx val="9"/>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5-CC70-49D7-B693-DCCA22D07DCE}"/>
                </c:ext>
              </c:extLst>
            </c:dLbl>
            <c:dLbl>
              <c:idx val="1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CC70-49D7-B693-DCCA22D07DCE}"/>
                </c:ext>
              </c:extLst>
            </c:dLbl>
            <c:dLbl>
              <c:idx val="11"/>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5="http://schemas.microsoft.com/office/drawing/2012/chart" uri="{CE6537A1-D6FC-4f65-9D91-7224C49458BB}">
                  <c15:layout>
                    <c:manualLayout>
                      <c:w val="2.9934839666780781E-2"/>
                      <c:h val="5.1200714783334697E-2"/>
                    </c:manualLayout>
                  </c15:layout>
                </c:ext>
                <c:ext xmlns:c16="http://schemas.microsoft.com/office/drawing/2014/chart" uri="{C3380CC4-5D6E-409C-BE32-E72D297353CC}">
                  <c16:uniqueId val="{0000000C-CC70-49D7-B693-DCCA22D07DCE}"/>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Auprès de ma banque</c:v>
                </c:pt>
                <c:pt idx="1">
                  <c:v>Sur Internet en général</c:v>
                </c:pt>
                <c:pt idx="2">
                  <c:v>Auprès de mes proches</c:v>
                </c:pt>
                <c:pt idx="3">
                  <c:v>Dans la presse économique et financière</c:v>
                </c:pt>
                <c:pt idx="4">
                  <c:v>Dans les médias </c:v>
                </c:pt>
                <c:pt idx="5">
                  <c:v>Auprès d’un conseiller financier indépendant</c:v>
                </c:pt>
                <c:pt idx="6">
                  <c:v>Facebook</c:v>
                </c:pt>
                <c:pt idx="7">
                  <c:v>Instagram</c:v>
                </c:pt>
                <c:pt idx="8">
                  <c:v>Twitter</c:v>
                </c:pt>
                <c:pt idx="9">
                  <c:v>Youtube</c:v>
                </c:pt>
                <c:pt idx="10">
                  <c:v>Linkedin</c:v>
                </c:pt>
                <c:pt idx="11">
                  <c:v>Autres sources</c:v>
                </c:pt>
                <c:pt idx="12">
                  <c:v>Je ne cherche pas d'informations sur des questions financières </c:v>
                </c:pt>
              </c:strCache>
            </c:strRef>
          </c:cat>
          <c:val>
            <c:numRef>
              <c:f>Sheet1!$B$2:$B$14</c:f>
              <c:numCache>
                <c:formatCode>General</c:formatCode>
                <c:ptCount val="13"/>
                <c:pt idx="0">
                  <c:v>62</c:v>
                </c:pt>
                <c:pt idx="1">
                  <c:v>55</c:v>
                </c:pt>
                <c:pt idx="2">
                  <c:v>37</c:v>
                </c:pt>
                <c:pt idx="3">
                  <c:v>26</c:v>
                </c:pt>
                <c:pt idx="4">
                  <c:v>25</c:v>
                </c:pt>
                <c:pt idx="5">
                  <c:v>16</c:v>
                </c:pt>
                <c:pt idx="6">
                  <c:v>2</c:v>
                </c:pt>
                <c:pt idx="7">
                  <c:v>1</c:v>
                </c:pt>
                <c:pt idx="8">
                  <c:v>1</c:v>
                </c:pt>
                <c:pt idx="9">
                  <c:v>1</c:v>
                </c:pt>
                <c:pt idx="10">
                  <c:v>1</c:v>
                </c:pt>
                <c:pt idx="11">
                  <c:v>2</c:v>
                </c:pt>
                <c:pt idx="12">
                  <c:v>5</c:v>
                </c:pt>
              </c:numCache>
            </c:numRef>
          </c:val>
          <c:extLst>
            <c:ext xmlns:c16="http://schemas.microsoft.com/office/drawing/2014/chart" uri="{C3380CC4-5D6E-409C-BE32-E72D297353CC}">
              <c16:uniqueId val="{00000008-CC70-49D7-B693-DCCA22D07DCE}"/>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590477025330303E-2"/>
          <c:y val="3.6850921273031828E-2"/>
          <c:w val="0.95081904594933941"/>
          <c:h val="0.86249316327721337"/>
        </c:manualLayout>
      </c:layout>
      <c:barChart>
        <c:barDir val="bar"/>
        <c:grouping val="percentStacked"/>
        <c:varyColors val="0"/>
        <c:ser>
          <c:idx val="0"/>
          <c:order val="0"/>
          <c:tx>
            <c:strRef>
              <c:f>Sheet1!$B$1</c:f>
              <c:strCache>
                <c:ptCount val="1"/>
                <c:pt idx="0">
                  <c:v>Très bonne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Finance en général</c:v>
                </c:pt>
                <c:pt idx="1">
                  <c:v>Actions et obligations</c:v>
                </c:pt>
                <c:pt idx="2">
                  <c:v>Fonds d'investissement</c:v>
                </c:pt>
                <c:pt idx="3">
                  <c:v>Crypto-monnaies</c:v>
                </c:pt>
              </c:strCache>
            </c:strRef>
          </c:cat>
          <c:val>
            <c:numRef>
              <c:f>Sheet1!$B$2:$B$5</c:f>
              <c:numCache>
                <c:formatCode>0;\-0</c:formatCode>
                <c:ptCount val="4"/>
                <c:pt idx="0">
                  <c:v>11</c:v>
                </c:pt>
                <c:pt idx="1">
                  <c:v>10</c:v>
                </c:pt>
                <c:pt idx="2">
                  <c:v>11</c:v>
                </c:pt>
                <c:pt idx="3">
                  <c:v>5</c:v>
                </c:pt>
              </c:numCache>
            </c:numRef>
          </c:val>
          <c:extLst>
            <c:ext xmlns:c16="http://schemas.microsoft.com/office/drawing/2014/chart" uri="{C3380CC4-5D6E-409C-BE32-E72D297353CC}">
              <c16:uniqueId val="{00000000-A207-4BA6-90D6-DEA7327BB801}"/>
            </c:ext>
          </c:extLst>
        </c:ser>
        <c:ser>
          <c:idx val="1"/>
          <c:order val="1"/>
          <c:tx>
            <c:strRef>
              <c:f>Sheet1!$C$1</c:f>
              <c:strCache>
                <c:ptCount val="1"/>
                <c:pt idx="0">
                  <c:v>Plutôt bonne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Finance en général</c:v>
                </c:pt>
                <c:pt idx="1">
                  <c:v>Actions et obligations</c:v>
                </c:pt>
                <c:pt idx="2">
                  <c:v>Fonds d'investissement</c:v>
                </c:pt>
                <c:pt idx="3">
                  <c:v>Crypto-monnaies</c:v>
                </c:pt>
              </c:strCache>
            </c:strRef>
          </c:cat>
          <c:val>
            <c:numRef>
              <c:f>Sheet1!$C$2:$C$5</c:f>
              <c:numCache>
                <c:formatCode>0;\-0</c:formatCode>
                <c:ptCount val="4"/>
                <c:pt idx="0">
                  <c:v>49</c:v>
                </c:pt>
                <c:pt idx="1">
                  <c:v>31</c:v>
                </c:pt>
                <c:pt idx="2">
                  <c:v>27</c:v>
                </c:pt>
                <c:pt idx="3">
                  <c:v>19</c:v>
                </c:pt>
              </c:numCache>
            </c:numRef>
          </c:val>
          <c:extLst>
            <c:ext xmlns:c16="http://schemas.microsoft.com/office/drawing/2014/chart" uri="{C3380CC4-5D6E-409C-BE32-E72D297353CC}">
              <c16:uniqueId val="{00000001-A207-4BA6-90D6-DEA7327BB801}"/>
            </c:ext>
          </c:extLst>
        </c:ser>
        <c:ser>
          <c:idx val="3"/>
          <c:order val="2"/>
          <c:tx>
            <c:strRef>
              <c:f>Sheet1!$D$1</c:f>
              <c:strCache>
                <c:ptCount val="1"/>
                <c:pt idx="0">
                  <c:v>Plutôt mauvaise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Finance en général</c:v>
                </c:pt>
                <c:pt idx="1">
                  <c:v>Actions et obligations</c:v>
                </c:pt>
                <c:pt idx="2">
                  <c:v>Fonds d'investissement</c:v>
                </c:pt>
                <c:pt idx="3">
                  <c:v>Crypto-monnaies</c:v>
                </c:pt>
              </c:strCache>
            </c:strRef>
          </c:cat>
          <c:val>
            <c:numRef>
              <c:f>Sheet1!$D$2:$D$5</c:f>
              <c:numCache>
                <c:formatCode>0;\-0</c:formatCode>
                <c:ptCount val="4"/>
                <c:pt idx="0">
                  <c:v>29</c:v>
                </c:pt>
                <c:pt idx="1">
                  <c:v>33</c:v>
                </c:pt>
                <c:pt idx="2">
                  <c:v>35</c:v>
                </c:pt>
                <c:pt idx="3">
                  <c:v>32</c:v>
                </c:pt>
              </c:numCache>
            </c:numRef>
          </c:val>
          <c:extLst>
            <c:ext xmlns:c16="http://schemas.microsoft.com/office/drawing/2014/chart" uri="{C3380CC4-5D6E-409C-BE32-E72D297353CC}">
              <c16:uniqueId val="{00000003-A207-4BA6-90D6-DEA7327BB801}"/>
            </c:ext>
          </c:extLst>
        </c:ser>
        <c:ser>
          <c:idx val="4"/>
          <c:order val="3"/>
          <c:tx>
            <c:strRef>
              <c:f>Sheet1!$E$1</c:f>
              <c:strCache>
                <c:ptCount val="1"/>
                <c:pt idx="0">
                  <c:v>Très mauvaise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Finance en général</c:v>
                </c:pt>
                <c:pt idx="1">
                  <c:v>Actions et obligations</c:v>
                </c:pt>
                <c:pt idx="2">
                  <c:v>Fonds d'investissement</c:v>
                </c:pt>
                <c:pt idx="3">
                  <c:v>Crypto-monnaies</c:v>
                </c:pt>
              </c:strCache>
            </c:strRef>
          </c:cat>
          <c:val>
            <c:numRef>
              <c:f>Sheet1!$E$2:$E$5</c:f>
              <c:numCache>
                <c:formatCode>0;\-0</c:formatCode>
                <c:ptCount val="4"/>
                <c:pt idx="0">
                  <c:v>8</c:v>
                </c:pt>
                <c:pt idx="1">
                  <c:v>21</c:v>
                </c:pt>
                <c:pt idx="2">
                  <c:v>22</c:v>
                </c:pt>
                <c:pt idx="3">
                  <c:v>38</c:v>
                </c:pt>
              </c:numCache>
            </c:numRef>
          </c:val>
          <c:extLst>
            <c:ext xmlns:c16="http://schemas.microsoft.com/office/drawing/2014/chart" uri="{C3380CC4-5D6E-409C-BE32-E72D297353CC}">
              <c16:uniqueId val="{00000004-A207-4BA6-90D6-DEA7327BB801}"/>
            </c:ext>
          </c:extLst>
        </c:ser>
        <c:ser>
          <c:idx val="5"/>
          <c:order val="4"/>
          <c:tx>
            <c:strRef>
              <c:f>Sheet1!$F$1</c:f>
              <c:strCache>
                <c:ptCount val="1"/>
                <c:pt idx="0">
                  <c:v>Je ne sais pas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Finance en général</c:v>
                </c:pt>
                <c:pt idx="1">
                  <c:v>Actions et obligations</c:v>
                </c:pt>
                <c:pt idx="2">
                  <c:v>Fonds d'investissement</c:v>
                </c:pt>
                <c:pt idx="3">
                  <c:v>Crypto-monnaies</c:v>
                </c:pt>
              </c:strCache>
            </c:strRef>
          </c:cat>
          <c:val>
            <c:numRef>
              <c:f>Sheet1!$F$2:$F$5</c:f>
              <c:numCache>
                <c:formatCode>0;\-0</c:formatCode>
                <c:ptCount val="4"/>
                <c:pt idx="0">
                  <c:v>3</c:v>
                </c:pt>
                <c:pt idx="1">
                  <c:v>4</c:v>
                </c:pt>
                <c:pt idx="2">
                  <c:v>5</c:v>
                </c:pt>
                <c:pt idx="3">
                  <c:v>5</c:v>
                </c:pt>
              </c:numCache>
            </c:numRef>
          </c:val>
          <c:extLst>
            <c:ext xmlns:c16="http://schemas.microsoft.com/office/drawing/2014/chart" uri="{C3380CC4-5D6E-409C-BE32-E72D297353CC}">
              <c16:uniqueId val="{00000005-A207-4BA6-90D6-DEA7327BB801}"/>
            </c:ext>
          </c:extLst>
        </c:ser>
        <c:dLbls>
          <c:showLegendKey val="0"/>
          <c:showVal val="0"/>
          <c:showCatName val="0"/>
          <c:showSerName val="0"/>
          <c:showPercent val="0"/>
          <c:showBubbleSize val="0"/>
        </c:dLbls>
        <c:gapWidth val="70"/>
        <c:overlap val="100"/>
        <c:axId val="1240869104"/>
        <c:axId val="1233853792"/>
      </c:barChart>
      <c:catAx>
        <c:axId val="1240869104"/>
        <c:scaling>
          <c:orientation val="maxMin"/>
        </c:scaling>
        <c:delete val="1"/>
        <c:axPos val="l"/>
        <c:numFmt formatCode="General" sourceLinked="1"/>
        <c:majorTickMark val="out"/>
        <c:minorTickMark val="none"/>
        <c:tickLblPos val="nextTo"/>
        <c:crossAx val="1233853792"/>
        <c:crosses val="autoZero"/>
        <c:auto val="1"/>
        <c:lblAlgn val="ctr"/>
        <c:lblOffset val="100"/>
        <c:noMultiLvlLbl val="0"/>
      </c:catAx>
      <c:valAx>
        <c:axId val="1233853792"/>
        <c:scaling>
          <c:orientation val="minMax"/>
        </c:scaling>
        <c:delete val="1"/>
        <c:axPos val="t"/>
        <c:numFmt formatCode="0%" sourceLinked="1"/>
        <c:majorTickMark val="none"/>
        <c:minorTickMark val="none"/>
        <c:tickLblPos val="nextTo"/>
        <c:crossAx val="1240869104"/>
        <c:crosses val="autoZero"/>
        <c:crossBetween val="between"/>
      </c:valAx>
      <c:spPr>
        <a:noFill/>
        <a:ln>
          <a:noFill/>
        </a:ln>
        <a:effectLst/>
      </c:spPr>
    </c:plotArea>
    <c:legend>
      <c:legendPos val="b"/>
      <c:layout>
        <c:manualLayout>
          <c:xMode val="edge"/>
          <c:yMode val="edge"/>
          <c:x val="0"/>
          <c:y val="0.85128803722753099"/>
          <c:w val="0.97905880876852347"/>
          <c:h val="0.10253495847073668"/>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dPt>
            <c:idx val="0"/>
            <c:bubble3D val="0"/>
            <c:spPr>
              <a:solidFill>
                <a:schemeClr val="accent1"/>
              </a:solidFill>
              <a:ln w="19050">
                <a:solidFill>
                  <a:schemeClr val="lt1"/>
                </a:solidFill>
              </a:ln>
              <a:effectLst/>
            </c:spPr>
            <c:extLst>
              <c:ext xmlns:c16="http://schemas.microsoft.com/office/drawing/2014/chart" uri="{C3380CC4-5D6E-409C-BE32-E72D297353CC}">
                <c16:uniqueId val="{00000001-EA1A-5C4B-8AC9-AAD019924918}"/>
              </c:ext>
            </c:extLst>
          </c:dPt>
          <c:dPt>
            <c:idx val="1"/>
            <c:bubble3D val="0"/>
            <c:spPr>
              <a:solidFill>
                <a:srgbClr val="00B050"/>
              </a:solidFill>
              <a:ln w="19050">
                <a:solidFill>
                  <a:schemeClr val="lt1"/>
                </a:solidFill>
              </a:ln>
              <a:effectLst/>
            </c:spPr>
            <c:extLst>
              <c:ext xmlns:c16="http://schemas.microsoft.com/office/drawing/2014/chart" uri="{C3380CC4-5D6E-409C-BE32-E72D297353CC}">
                <c16:uniqueId val="{00000003-EA1A-5C4B-8AC9-AAD019924918}"/>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5-EA1A-5C4B-8AC9-AAD019924918}"/>
              </c:ext>
            </c:extLst>
          </c:dPt>
          <c:dLbls>
            <c:spPr>
              <a:noFill/>
              <a:ln>
                <a:noFill/>
              </a:ln>
              <a:effectLst/>
            </c:spPr>
            <c:txPr>
              <a:bodyPr rot="0" spcFirstLastPara="1" vertOverflow="ellipsis" vert="horz" wrap="square" lIns="38100" tIns="19050" rIns="38100" bIns="19050" anchor="ctr" anchorCtr="1">
                <a:spAutoFit/>
              </a:bodyPr>
              <a:lstStyle/>
              <a:p>
                <a:pPr>
                  <a:defRPr sz="1600" b="0" i="0" u="none" strike="noStrike" kern="1200" baseline="0">
                    <a:solidFill>
                      <a:schemeClr val="bg1"/>
                    </a:solidFill>
                    <a:latin typeface="+mn-lt"/>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Sheet1!$A$1:$A$3</c:f>
              <c:strCache>
                <c:ptCount val="3"/>
                <c:pt idx="0">
                  <c:v>Ne sait pas/pas bien compris</c:v>
                </c:pt>
                <c:pt idx="1">
                  <c:v>Notions relatives à l'environnement</c:v>
                </c:pt>
                <c:pt idx="2">
                  <c:v>Autres</c:v>
                </c:pt>
              </c:strCache>
            </c:strRef>
          </c:cat>
          <c:val>
            <c:numRef>
              <c:f>Sheet1!$B$1:$B$3</c:f>
              <c:numCache>
                <c:formatCode>0%</c:formatCode>
                <c:ptCount val="3"/>
                <c:pt idx="0">
                  <c:v>0.5</c:v>
                </c:pt>
                <c:pt idx="1">
                  <c:v>0.43</c:v>
                </c:pt>
                <c:pt idx="2">
                  <c:v>7.0000000000000007E-2</c:v>
                </c:pt>
              </c:numCache>
            </c:numRef>
          </c:val>
          <c:extLst>
            <c:ext xmlns:c16="http://schemas.microsoft.com/office/drawing/2014/chart" uri="{C3380CC4-5D6E-409C-BE32-E72D297353CC}">
              <c16:uniqueId val="{00000006-EA1A-5C4B-8AC9-AAD019924918}"/>
            </c:ext>
          </c:extLst>
        </c:ser>
        <c:dLbls>
          <c:showLegendKey val="0"/>
          <c:showVal val="0"/>
          <c:showCatName val="0"/>
          <c:showSerName val="0"/>
          <c:showPercent val="0"/>
          <c:showBubbleSize val="0"/>
          <c:showLeaderLines val="1"/>
        </c:dLbls>
        <c:firstSliceAng val="0"/>
        <c:holeSize val="50"/>
      </c:doughnutChart>
      <c:spPr>
        <a:noFill/>
        <a:ln>
          <a:noFill/>
        </a:ln>
        <a:effectLst/>
      </c:spPr>
    </c:plotArea>
    <c:legend>
      <c:legendPos val="r"/>
      <c:layout>
        <c:manualLayout>
          <c:xMode val="edge"/>
          <c:yMode val="edge"/>
          <c:x val="0.66296652125456546"/>
          <c:y val="0.29877344710685977"/>
          <c:w val="0.26270691030919346"/>
          <c:h val="0.4473190980549346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solidFill>
      <a:schemeClr val="bg1"/>
    </a:solidFill>
    <a:ln w="9525" cap="flat" cmpd="sng" algn="ctr">
      <a:noFill/>
      <a:round/>
    </a:ln>
    <a:effectLst/>
  </c:spPr>
  <c:txPr>
    <a:bodyPr/>
    <a:lstStyle/>
    <a:p>
      <a:pPr>
        <a:defRPr/>
      </a:pPr>
      <a:endParaRPr lang="en-FR"/>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978361737710556"/>
          <c:y val="5.5134202341705404E-3"/>
          <c:w val="0.50216387082049529"/>
          <c:h val="0.96245854307376566"/>
        </c:manualLayout>
      </c:layout>
      <c:barChart>
        <c:barDir val="bar"/>
        <c:grouping val="clustered"/>
        <c:varyColors val="0"/>
        <c:ser>
          <c:idx val="0"/>
          <c:order val="0"/>
          <c:tx>
            <c:strRef>
              <c:f>Sheet1!$B$1</c:f>
              <c:strCache>
                <c:ptCount val="1"/>
                <c:pt idx="0">
                  <c:v>raisons</c:v>
                </c:pt>
              </c:strCache>
            </c:strRef>
          </c:tx>
          <c:spPr>
            <a:solidFill>
              <a:srgbClr val="00B050"/>
            </a:solidFill>
            <a:ln>
              <a:noFill/>
            </a:ln>
            <a:effectLst/>
          </c:spPr>
          <c:invertIfNegative val="0"/>
          <c:dPt>
            <c:idx val="2"/>
            <c:invertIfNegative val="0"/>
            <c:bubble3D val="0"/>
            <c:extLst>
              <c:ext xmlns:c16="http://schemas.microsoft.com/office/drawing/2014/chart" uri="{C3380CC4-5D6E-409C-BE32-E72D297353CC}">
                <c16:uniqueId val="{00000001-42D8-4DA3-8716-AB7EF605389A}"/>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Un produit financier qui a un impact positif sur l’environnement</c:v>
                </c:pt>
                <c:pt idx="1">
                  <c:v>Un produit financier qui a un impact positif sur la société/ les communautés locales</c:v>
                </c:pt>
                <c:pt idx="2">
                  <c:v>Un produit financier qui exclut des secteurs possiblement nocifs pour l’environnement</c:v>
                </c:pt>
                <c:pt idx="3">
                  <c:v>Un produit financier qui exclut des secteurs possiblement nocifs pour la santé des individus</c:v>
                </c:pt>
                <c:pt idx="4">
                  <c:v>Un produit financier qui exclut des secteurs ayant un impact négatif sur les droits humains au niveau de leurs chaînes d’approvisionnement</c:v>
                </c:pt>
                <c:pt idx="5">
                  <c:v>Un produit financier qui sera rentable sur le long terme</c:v>
                </c:pt>
              </c:strCache>
            </c:strRef>
          </c:cat>
          <c:val>
            <c:numRef>
              <c:f>Sheet1!$B$2:$B$7</c:f>
              <c:numCache>
                <c:formatCode>General</c:formatCode>
                <c:ptCount val="6"/>
                <c:pt idx="0">
                  <c:v>85</c:v>
                </c:pt>
                <c:pt idx="1">
                  <c:v>79</c:v>
                </c:pt>
                <c:pt idx="2">
                  <c:v>78</c:v>
                </c:pt>
                <c:pt idx="3">
                  <c:v>75</c:v>
                </c:pt>
                <c:pt idx="4">
                  <c:v>69</c:v>
                </c:pt>
                <c:pt idx="5">
                  <c:v>69</c:v>
                </c:pt>
              </c:numCache>
            </c:numRef>
          </c:val>
          <c:extLst>
            <c:ext xmlns:c16="http://schemas.microsoft.com/office/drawing/2014/chart" uri="{C3380CC4-5D6E-409C-BE32-E72D297353CC}">
              <c16:uniqueId val="{0000000D-42D8-4DA3-8716-AB7EF605389A}"/>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4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590477025330303E-2"/>
          <c:y val="3.6850921273031828E-2"/>
          <c:w val="0.95081904594933941"/>
          <c:h val="0.86249316327721337"/>
        </c:manualLayout>
      </c:layout>
      <c:barChart>
        <c:barDir val="bar"/>
        <c:grouping val="percentStacked"/>
        <c:varyColors val="0"/>
        <c:ser>
          <c:idx val="0"/>
          <c:order val="0"/>
          <c:tx>
            <c:strRef>
              <c:f>Sheet1!$B$1</c:f>
              <c:strCache>
                <c:ptCount val="1"/>
                <c:pt idx="0">
                  <c:v>Très bonne</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Microfinance</c:v>
                </c:pt>
                <c:pt idx="1">
                  <c:v>Produits financiers durables</c:v>
                </c:pt>
                <c:pt idx="2">
                  <c:v>Pacte Vert de l’UE</c:v>
                </c:pt>
                <c:pt idx="3">
                  <c:v>Écoblanchiment / Greenwashing</c:v>
                </c:pt>
                <c:pt idx="4">
                  <c:v>ODD des Nations Unies</c:v>
                </c:pt>
                <c:pt idx="5">
                  <c:v>Taxonomie européenne</c:v>
                </c:pt>
              </c:strCache>
            </c:strRef>
          </c:cat>
          <c:val>
            <c:numRef>
              <c:f>Sheet1!$B$2:$B$7</c:f>
              <c:numCache>
                <c:formatCode>General</c:formatCode>
                <c:ptCount val="6"/>
                <c:pt idx="0">
                  <c:v>6</c:v>
                </c:pt>
                <c:pt idx="1">
                  <c:v>6</c:v>
                </c:pt>
                <c:pt idx="2">
                  <c:v>5</c:v>
                </c:pt>
                <c:pt idx="3">
                  <c:v>7</c:v>
                </c:pt>
                <c:pt idx="4">
                  <c:v>5</c:v>
                </c:pt>
                <c:pt idx="5">
                  <c:v>4</c:v>
                </c:pt>
              </c:numCache>
            </c:numRef>
          </c:val>
          <c:extLst>
            <c:ext xmlns:c16="http://schemas.microsoft.com/office/drawing/2014/chart" uri="{C3380CC4-5D6E-409C-BE32-E72D297353CC}">
              <c16:uniqueId val="{00000000-7CAA-4CAF-8914-18FCB21F1735}"/>
            </c:ext>
          </c:extLst>
        </c:ser>
        <c:ser>
          <c:idx val="1"/>
          <c:order val="1"/>
          <c:tx>
            <c:strRef>
              <c:f>Sheet1!$C$1</c:f>
              <c:strCache>
                <c:ptCount val="1"/>
                <c:pt idx="0">
                  <c:v>Plutôt bonne</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Microfinance</c:v>
                </c:pt>
                <c:pt idx="1">
                  <c:v>Produits financiers durables</c:v>
                </c:pt>
                <c:pt idx="2">
                  <c:v>Pacte Vert de l’UE</c:v>
                </c:pt>
                <c:pt idx="3">
                  <c:v>Écoblanchiment / Greenwashing</c:v>
                </c:pt>
                <c:pt idx="4">
                  <c:v>ODD des Nations Unies</c:v>
                </c:pt>
                <c:pt idx="5">
                  <c:v>Taxonomie européenne</c:v>
                </c:pt>
              </c:strCache>
            </c:strRef>
          </c:cat>
          <c:val>
            <c:numRef>
              <c:f>Sheet1!$C$2:$C$7</c:f>
              <c:numCache>
                <c:formatCode>General</c:formatCode>
                <c:ptCount val="6"/>
                <c:pt idx="0">
                  <c:v>31</c:v>
                </c:pt>
                <c:pt idx="1">
                  <c:v>27</c:v>
                </c:pt>
                <c:pt idx="2">
                  <c:v>24</c:v>
                </c:pt>
                <c:pt idx="3">
                  <c:v>21</c:v>
                </c:pt>
                <c:pt idx="4">
                  <c:v>23</c:v>
                </c:pt>
                <c:pt idx="5">
                  <c:v>17</c:v>
                </c:pt>
              </c:numCache>
            </c:numRef>
          </c:val>
          <c:extLst>
            <c:ext xmlns:c16="http://schemas.microsoft.com/office/drawing/2014/chart" uri="{C3380CC4-5D6E-409C-BE32-E72D297353CC}">
              <c16:uniqueId val="{00000001-7CAA-4CAF-8914-18FCB21F1735}"/>
            </c:ext>
          </c:extLst>
        </c:ser>
        <c:ser>
          <c:idx val="3"/>
          <c:order val="2"/>
          <c:tx>
            <c:strRef>
              <c:f>Sheet1!$D$1</c:f>
              <c:strCache>
                <c:ptCount val="1"/>
                <c:pt idx="0">
                  <c:v>Plutôt mauvaise</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Microfinance</c:v>
                </c:pt>
                <c:pt idx="1">
                  <c:v>Produits financiers durables</c:v>
                </c:pt>
                <c:pt idx="2">
                  <c:v>Pacte Vert de l’UE</c:v>
                </c:pt>
                <c:pt idx="3">
                  <c:v>Écoblanchiment / Greenwashing</c:v>
                </c:pt>
                <c:pt idx="4">
                  <c:v>ODD des Nations Unies</c:v>
                </c:pt>
                <c:pt idx="5">
                  <c:v>Taxonomie européenne</c:v>
                </c:pt>
              </c:strCache>
            </c:strRef>
          </c:cat>
          <c:val>
            <c:numRef>
              <c:f>Sheet1!$D$2:$D$7</c:f>
              <c:numCache>
                <c:formatCode>General</c:formatCode>
                <c:ptCount val="6"/>
                <c:pt idx="0">
                  <c:v>30</c:v>
                </c:pt>
                <c:pt idx="1">
                  <c:v>36</c:v>
                </c:pt>
                <c:pt idx="2">
                  <c:v>33</c:v>
                </c:pt>
                <c:pt idx="3">
                  <c:v>29</c:v>
                </c:pt>
                <c:pt idx="4">
                  <c:v>35</c:v>
                </c:pt>
                <c:pt idx="5">
                  <c:v>32</c:v>
                </c:pt>
              </c:numCache>
            </c:numRef>
          </c:val>
          <c:extLst>
            <c:ext xmlns:c16="http://schemas.microsoft.com/office/drawing/2014/chart" uri="{C3380CC4-5D6E-409C-BE32-E72D297353CC}">
              <c16:uniqueId val="{00000002-7CAA-4CAF-8914-18FCB21F1735}"/>
            </c:ext>
          </c:extLst>
        </c:ser>
        <c:ser>
          <c:idx val="4"/>
          <c:order val="3"/>
          <c:tx>
            <c:strRef>
              <c:f>Sheet1!$E$1</c:f>
              <c:strCache>
                <c:ptCount val="1"/>
                <c:pt idx="0">
                  <c:v>Très mauvaise</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Microfinance</c:v>
                </c:pt>
                <c:pt idx="1">
                  <c:v>Produits financiers durables</c:v>
                </c:pt>
                <c:pt idx="2">
                  <c:v>Pacte Vert de l’UE</c:v>
                </c:pt>
                <c:pt idx="3">
                  <c:v>Écoblanchiment / Greenwashing</c:v>
                </c:pt>
                <c:pt idx="4">
                  <c:v>ODD des Nations Unies</c:v>
                </c:pt>
                <c:pt idx="5">
                  <c:v>Taxonomie européenne</c:v>
                </c:pt>
              </c:strCache>
            </c:strRef>
          </c:cat>
          <c:val>
            <c:numRef>
              <c:f>Sheet1!$E$2:$E$7</c:f>
              <c:numCache>
                <c:formatCode>General</c:formatCode>
                <c:ptCount val="6"/>
                <c:pt idx="0">
                  <c:v>23</c:v>
                </c:pt>
                <c:pt idx="1">
                  <c:v>22</c:v>
                </c:pt>
                <c:pt idx="2">
                  <c:v>26</c:v>
                </c:pt>
                <c:pt idx="3">
                  <c:v>29</c:v>
                </c:pt>
                <c:pt idx="4">
                  <c:v>25</c:v>
                </c:pt>
                <c:pt idx="5">
                  <c:v>31</c:v>
                </c:pt>
              </c:numCache>
            </c:numRef>
          </c:val>
          <c:extLst>
            <c:ext xmlns:c16="http://schemas.microsoft.com/office/drawing/2014/chart" uri="{C3380CC4-5D6E-409C-BE32-E72D297353CC}">
              <c16:uniqueId val="{00000003-7CAA-4CAF-8914-18FCB21F1735}"/>
            </c:ext>
          </c:extLst>
        </c:ser>
        <c:ser>
          <c:idx val="5"/>
          <c:order val="4"/>
          <c:tx>
            <c:strRef>
              <c:f>Sheet1!$F$1</c:f>
              <c:strCache>
                <c:ptCount val="1"/>
                <c:pt idx="0">
                  <c:v>Je ne sais pas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Microfinance</c:v>
                </c:pt>
                <c:pt idx="1">
                  <c:v>Produits financiers durables</c:v>
                </c:pt>
                <c:pt idx="2">
                  <c:v>Pacte Vert de l’UE</c:v>
                </c:pt>
                <c:pt idx="3">
                  <c:v>Écoblanchiment / Greenwashing</c:v>
                </c:pt>
                <c:pt idx="4">
                  <c:v>ODD des Nations Unies</c:v>
                </c:pt>
                <c:pt idx="5">
                  <c:v>Taxonomie européenne</c:v>
                </c:pt>
              </c:strCache>
            </c:strRef>
          </c:cat>
          <c:val>
            <c:numRef>
              <c:f>Sheet1!$F$2:$F$7</c:f>
              <c:numCache>
                <c:formatCode>General</c:formatCode>
                <c:ptCount val="6"/>
                <c:pt idx="0">
                  <c:v>10</c:v>
                </c:pt>
                <c:pt idx="1">
                  <c:v>9</c:v>
                </c:pt>
                <c:pt idx="2">
                  <c:v>12</c:v>
                </c:pt>
                <c:pt idx="3">
                  <c:v>14</c:v>
                </c:pt>
                <c:pt idx="4">
                  <c:v>11</c:v>
                </c:pt>
                <c:pt idx="5">
                  <c:v>15</c:v>
                </c:pt>
              </c:numCache>
            </c:numRef>
          </c:val>
          <c:extLst>
            <c:ext xmlns:c16="http://schemas.microsoft.com/office/drawing/2014/chart" uri="{C3380CC4-5D6E-409C-BE32-E72D297353CC}">
              <c16:uniqueId val="{00000004-7CAA-4CAF-8914-18FCB21F1735}"/>
            </c:ext>
          </c:extLst>
        </c:ser>
        <c:dLbls>
          <c:showLegendKey val="0"/>
          <c:showVal val="0"/>
          <c:showCatName val="0"/>
          <c:showSerName val="0"/>
          <c:showPercent val="0"/>
          <c:showBubbleSize val="0"/>
        </c:dLbls>
        <c:gapWidth val="70"/>
        <c:overlap val="100"/>
        <c:axId val="1240869104"/>
        <c:axId val="1233853792"/>
      </c:barChart>
      <c:catAx>
        <c:axId val="1240869104"/>
        <c:scaling>
          <c:orientation val="maxMin"/>
        </c:scaling>
        <c:delete val="1"/>
        <c:axPos val="l"/>
        <c:numFmt formatCode="General" sourceLinked="1"/>
        <c:majorTickMark val="out"/>
        <c:minorTickMark val="none"/>
        <c:tickLblPos val="nextTo"/>
        <c:crossAx val="1233853792"/>
        <c:crosses val="autoZero"/>
        <c:auto val="1"/>
        <c:lblAlgn val="ctr"/>
        <c:lblOffset val="100"/>
        <c:noMultiLvlLbl val="0"/>
      </c:catAx>
      <c:valAx>
        <c:axId val="1233853792"/>
        <c:scaling>
          <c:orientation val="minMax"/>
        </c:scaling>
        <c:delete val="1"/>
        <c:axPos val="t"/>
        <c:numFmt formatCode="0%" sourceLinked="1"/>
        <c:majorTickMark val="none"/>
        <c:minorTickMark val="none"/>
        <c:tickLblPos val="nextTo"/>
        <c:crossAx val="1240869104"/>
        <c:crosses val="autoZero"/>
        <c:crossBetween val="between"/>
      </c:valAx>
      <c:spPr>
        <a:noFill/>
        <a:ln>
          <a:noFill/>
        </a:ln>
        <a:effectLst/>
      </c:spPr>
    </c:plotArea>
    <c:legend>
      <c:legendPos val="b"/>
      <c:layout>
        <c:manualLayout>
          <c:xMode val="edge"/>
          <c:yMode val="edge"/>
          <c:x val="0"/>
          <c:y val="0.91096071648665156"/>
          <c:w val="0.89999985920100323"/>
          <c:h val="5.7056451812335728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3440182967145056"/>
          <c:y val="2.8576774649852088E-2"/>
          <c:w val="0.42791699131618854"/>
          <c:h val="0.96245854307376566"/>
        </c:manualLayout>
      </c:layout>
      <c:barChart>
        <c:barDir val="bar"/>
        <c:grouping val="clustered"/>
        <c:varyColors val="0"/>
        <c:ser>
          <c:idx val="0"/>
          <c:order val="0"/>
          <c:tx>
            <c:strRef>
              <c:f>Sheet1!$B$1</c:f>
              <c:strCache>
                <c:ptCount val="1"/>
                <c:pt idx="0">
                  <c:v>Column1</c:v>
                </c:pt>
              </c:strCache>
            </c:strRef>
          </c:tx>
          <c:spPr>
            <a:solidFill>
              <a:srgbClr val="00B050"/>
            </a:solidFill>
            <a:ln>
              <a:noFill/>
            </a:ln>
            <a:effectLst/>
          </c:spPr>
          <c:invertIfNegative val="0"/>
          <c:dPt>
            <c:idx val="2"/>
            <c:invertIfNegative val="0"/>
            <c:bubble3D val="0"/>
            <c:extLst>
              <c:ext xmlns:c16="http://schemas.microsoft.com/office/drawing/2014/chart" uri="{C3380CC4-5D6E-409C-BE32-E72D297353CC}">
                <c16:uniqueId val="{00000001-3FD9-4BC9-BE46-2D44337C4A68}"/>
              </c:ext>
            </c:extLst>
          </c:dPt>
          <c:dPt>
            <c:idx val="5"/>
            <c:invertIfNegative val="0"/>
            <c:bubble3D val="0"/>
            <c:extLst>
              <c:ext xmlns:c16="http://schemas.microsoft.com/office/drawing/2014/chart" uri="{C3380CC4-5D6E-409C-BE32-E72D297353CC}">
                <c16:uniqueId val="{00000010-3FD9-4BC9-BE46-2D44337C4A68}"/>
              </c:ext>
            </c:extLst>
          </c:dPt>
          <c:dLbls>
            <c:dLbl>
              <c:idx val="4"/>
              <c:layout>
                <c:manualLayout>
                  <c:x val="-2.7968732169348395E-3"/>
                  <c:y val="0"/>
                </c:manualLayout>
              </c:layout>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F-3FD9-4BC9-BE46-2D44337C4A68}"/>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Respect des droits humains dans les activités concernées</c:v>
                </c:pt>
                <c:pt idx="1">
                  <c:v>Réputation des entreprises concernées</c:v>
                </c:pt>
                <c:pt idx="2">
                  <c:v>Impact des investissements sur l’environnement</c:v>
                </c:pt>
                <c:pt idx="3">
                  <c:v>Impact social des investissements</c:v>
                </c:pt>
                <c:pt idx="4">
                  <c:v>Autres facteurs</c:v>
                </c:pt>
                <c:pt idx="5">
                  <c:v>Je ne sais pas</c:v>
                </c:pt>
              </c:strCache>
            </c:strRef>
          </c:cat>
          <c:val>
            <c:numRef>
              <c:f>Sheet1!$B$2:$B$7</c:f>
              <c:numCache>
                <c:formatCode>General</c:formatCode>
                <c:ptCount val="6"/>
                <c:pt idx="0">
                  <c:v>34</c:v>
                </c:pt>
                <c:pt idx="1">
                  <c:v>34</c:v>
                </c:pt>
                <c:pt idx="2">
                  <c:v>30</c:v>
                </c:pt>
                <c:pt idx="3">
                  <c:v>19</c:v>
                </c:pt>
                <c:pt idx="4">
                  <c:v>2</c:v>
                </c:pt>
                <c:pt idx="5">
                  <c:v>9</c:v>
                </c:pt>
              </c:numCache>
            </c:numRef>
          </c:val>
          <c:extLst>
            <c:ext xmlns:c16="http://schemas.microsoft.com/office/drawing/2014/chart" uri="{C3380CC4-5D6E-409C-BE32-E72D297353CC}">
              <c16:uniqueId val="{0000000D-3FD9-4BC9-BE46-2D44337C4A68}"/>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4590477025330303E-2"/>
          <c:y val="3.6850921273031828E-2"/>
          <c:w val="0.95081904594933941"/>
          <c:h val="0.86249316327721337"/>
        </c:manualLayout>
      </c:layout>
      <c:barChart>
        <c:barDir val="bar"/>
        <c:grouping val="percentStacked"/>
        <c:varyColors val="0"/>
        <c:ser>
          <c:idx val="0"/>
          <c:order val="0"/>
          <c:tx>
            <c:strRef>
              <c:f>Sheet1!$B$1</c:f>
              <c:strCache>
                <c:ptCount val="1"/>
                <c:pt idx="0">
                  <c:v>Tout à fait d'accord</c:v>
                </c:pt>
              </c:strCache>
            </c:strRef>
          </c:tx>
          <c:spPr>
            <a:solidFill>
              <a:srgbClr val="00B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 grand public devrait être davantage informé pour mieux comprendre et appréhender le sujet de la durabilité dans le monde de la finance</c:v>
                </c:pt>
                <c:pt idx="1">
                  <c:v>Le vocabulaire utilisé dans le secteur de la finance est trop technique et décourageant</c:v>
                </c:pt>
                <c:pt idx="2">
                  <c:v>Le secteur financier joue un rôle important pour la transition de nos économies vers plus de durabilité</c:v>
                </c:pt>
                <c:pt idx="3">
                  <c:v>Les individus peuvent contribuer à un monde plus durable par leurs décisions financières</c:v>
                </c:pt>
                <c:pt idx="4">
                  <c:v>Les activités du secteur financier ont eu un impact positif sur le changement climatique</c:v>
                </c:pt>
              </c:strCache>
            </c:strRef>
          </c:cat>
          <c:val>
            <c:numRef>
              <c:f>Sheet1!$B$2:$B$6</c:f>
              <c:numCache>
                <c:formatCode>0;\-0</c:formatCode>
                <c:ptCount val="5"/>
                <c:pt idx="0">
                  <c:v>47</c:v>
                </c:pt>
                <c:pt idx="1">
                  <c:v>31</c:v>
                </c:pt>
                <c:pt idx="2">
                  <c:v>32</c:v>
                </c:pt>
                <c:pt idx="3">
                  <c:v>28</c:v>
                </c:pt>
                <c:pt idx="4">
                  <c:v>7</c:v>
                </c:pt>
              </c:numCache>
            </c:numRef>
          </c:val>
          <c:extLst>
            <c:ext xmlns:c16="http://schemas.microsoft.com/office/drawing/2014/chart" uri="{C3380CC4-5D6E-409C-BE32-E72D297353CC}">
              <c16:uniqueId val="{00000000-FE0F-43A1-97E6-03E92C413299}"/>
            </c:ext>
          </c:extLst>
        </c:ser>
        <c:ser>
          <c:idx val="1"/>
          <c:order val="1"/>
          <c:tx>
            <c:strRef>
              <c:f>Sheet1!$C$1</c:f>
              <c:strCache>
                <c:ptCount val="1"/>
                <c:pt idx="0">
                  <c:v>Plutôt d'accord</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 grand public devrait être davantage informé pour mieux comprendre et appréhender le sujet de la durabilité dans le monde de la finance</c:v>
                </c:pt>
                <c:pt idx="1">
                  <c:v>Le vocabulaire utilisé dans le secteur de la finance est trop technique et décourageant</c:v>
                </c:pt>
                <c:pt idx="2">
                  <c:v>Le secteur financier joue un rôle important pour la transition de nos économies vers plus de durabilité</c:v>
                </c:pt>
                <c:pt idx="3">
                  <c:v>Les individus peuvent contribuer à un monde plus durable par leurs décisions financières</c:v>
                </c:pt>
                <c:pt idx="4">
                  <c:v>Les activités du secteur financier ont eu un impact positif sur le changement climatique</c:v>
                </c:pt>
              </c:strCache>
            </c:strRef>
          </c:cat>
          <c:val>
            <c:numRef>
              <c:f>Sheet1!$C$2:$C$6</c:f>
              <c:numCache>
                <c:formatCode>0;\-0</c:formatCode>
                <c:ptCount val="5"/>
                <c:pt idx="0">
                  <c:v>40</c:v>
                </c:pt>
                <c:pt idx="1">
                  <c:v>46</c:v>
                </c:pt>
                <c:pt idx="2">
                  <c:v>42</c:v>
                </c:pt>
                <c:pt idx="3">
                  <c:v>43</c:v>
                </c:pt>
                <c:pt idx="4">
                  <c:v>24</c:v>
                </c:pt>
              </c:numCache>
            </c:numRef>
          </c:val>
          <c:extLst>
            <c:ext xmlns:c16="http://schemas.microsoft.com/office/drawing/2014/chart" uri="{C3380CC4-5D6E-409C-BE32-E72D297353CC}">
              <c16:uniqueId val="{00000001-FE0F-43A1-97E6-03E92C413299}"/>
            </c:ext>
          </c:extLst>
        </c:ser>
        <c:ser>
          <c:idx val="3"/>
          <c:order val="2"/>
          <c:tx>
            <c:strRef>
              <c:f>Sheet1!$D$1</c:f>
              <c:strCache>
                <c:ptCount val="1"/>
                <c:pt idx="0">
                  <c:v>Plutôt pas d'accord</c:v>
                </c:pt>
              </c:strCache>
            </c:strRef>
          </c:tx>
          <c:spPr>
            <a:solidFill>
              <a:srgbClr val="FFC00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 grand public devrait être davantage informé pour mieux comprendre et appréhender le sujet de la durabilité dans le monde de la finance</c:v>
                </c:pt>
                <c:pt idx="1">
                  <c:v>Le vocabulaire utilisé dans le secteur de la finance est trop technique et décourageant</c:v>
                </c:pt>
                <c:pt idx="2">
                  <c:v>Le secteur financier joue un rôle important pour la transition de nos économies vers plus de durabilité</c:v>
                </c:pt>
                <c:pt idx="3">
                  <c:v>Les individus peuvent contribuer à un monde plus durable par leurs décisions financières</c:v>
                </c:pt>
                <c:pt idx="4">
                  <c:v>Les activités du secteur financier ont eu un impact positif sur le changement climatique</c:v>
                </c:pt>
              </c:strCache>
            </c:strRef>
          </c:cat>
          <c:val>
            <c:numRef>
              <c:f>Sheet1!$D$2:$D$6</c:f>
              <c:numCache>
                <c:formatCode>0;\-0</c:formatCode>
                <c:ptCount val="5"/>
                <c:pt idx="0">
                  <c:v>4</c:v>
                </c:pt>
                <c:pt idx="1">
                  <c:v>13</c:v>
                </c:pt>
                <c:pt idx="2">
                  <c:v>9</c:v>
                </c:pt>
                <c:pt idx="3">
                  <c:v>14</c:v>
                </c:pt>
                <c:pt idx="4">
                  <c:v>31</c:v>
                </c:pt>
              </c:numCache>
            </c:numRef>
          </c:val>
          <c:extLst>
            <c:ext xmlns:c16="http://schemas.microsoft.com/office/drawing/2014/chart" uri="{C3380CC4-5D6E-409C-BE32-E72D297353CC}">
              <c16:uniqueId val="{00000002-FE0F-43A1-97E6-03E92C413299}"/>
            </c:ext>
          </c:extLst>
        </c:ser>
        <c:ser>
          <c:idx val="4"/>
          <c:order val="3"/>
          <c:tx>
            <c:strRef>
              <c:f>Sheet1!$E$1</c:f>
              <c:strCache>
                <c:ptCount val="1"/>
                <c:pt idx="0">
                  <c:v>Pas du tout d'accord</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 grand public devrait être davantage informé pour mieux comprendre et appréhender le sujet de la durabilité dans le monde de la finance</c:v>
                </c:pt>
                <c:pt idx="1">
                  <c:v>Le vocabulaire utilisé dans le secteur de la finance est trop technique et décourageant</c:v>
                </c:pt>
                <c:pt idx="2">
                  <c:v>Le secteur financier joue un rôle important pour la transition de nos économies vers plus de durabilité</c:v>
                </c:pt>
                <c:pt idx="3">
                  <c:v>Les individus peuvent contribuer à un monde plus durable par leurs décisions financières</c:v>
                </c:pt>
                <c:pt idx="4">
                  <c:v>Les activités du secteur financier ont eu un impact positif sur le changement climatique</c:v>
                </c:pt>
              </c:strCache>
            </c:strRef>
          </c:cat>
          <c:val>
            <c:numRef>
              <c:f>Sheet1!$E$2:$E$6</c:f>
              <c:numCache>
                <c:formatCode>0;\-0</c:formatCode>
                <c:ptCount val="5"/>
                <c:pt idx="0">
                  <c:v>1</c:v>
                </c:pt>
                <c:pt idx="1">
                  <c:v>4</c:v>
                </c:pt>
                <c:pt idx="2">
                  <c:v>4</c:v>
                </c:pt>
                <c:pt idx="3">
                  <c:v>3</c:v>
                </c:pt>
                <c:pt idx="4">
                  <c:v>17</c:v>
                </c:pt>
              </c:numCache>
            </c:numRef>
          </c:val>
          <c:extLst>
            <c:ext xmlns:c16="http://schemas.microsoft.com/office/drawing/2014/chart" uri="{C3380CC4-5D6E-409C-BE32-E72D297353CC}">
              <c16:uniqueId val="{00000003-FE0F-43A1-97E6-03E92C413299}"/>
            </c:ext>
          </c:extLst>
        </c:ser>
        <c:ser>
          <c:idx val="5"/>
          <c:order val="4"/>
          <c:tx>
            <c:strRef>
              <c:f>Sheet1!$F$1</c:f>
              <c:strCache>
                <c:ptCount val="1"/>
                <c:pt idx="0">
                  <c:v>Je ne sais pas</c:v>
                </c:pt>
              </c:strCache>
            </c:strRef>
          </c:tx>
          <c:spPr>
            <a:solidFill>
              <a:schemeClr val="tx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Le grand public devrait être davantage informé pour mieux comprendre et appréhender le sujet de la durabilité dans le monde de la finance</c:v>
                </c:pt>
                <c:pt idx="1">
                  <c:v>Le vocabulaire utilisé dans le secteur de la finance est trop technique et décourageant</c:v>
                </c:pt>
                <c:pt idx="2">
                  <c:v>Le secteur financier joue un rôle important pour la transition de nos économies vers plus de durabilité</c:v>
                </c:pt>
                <c:pt idx="3">
                  <c:v>Les individus peuvent contribuer à un monde plus durable par leurs décisions financières</c:v>
                </c:pt>
                <c:pt idx="4">
                  <c:v>Les activités du secteur financier ont eu un impact positif sur le changement climatique</c:v>
                </c:pt>
              </c:strCache>
            </c:strRef>
          </c:cat>
          <c:val>
            <c:numRef>
              <c:f>Sheet1!$F$2:$F$6</c:f>
              <c:numCache>
                <c:formatCode>0;\-0</c:formatCode>
                <c:ptCount val="5"/>
                <c:pt idx="0">
                  <c:v>7</c:v>
                </c:pt>
                <c:pt idx="1">
                  <c:v>6</c:v>
                </c:pt>
                <c:pt idx="2">
                  <c:v>13</c:v>
                </c:pt>
                <c:pt idx="3">
                  <c:v>12</c:v>
                </c:pt>
                <c:pt idx="4">
                  <c:v>21</c:v>
                </c:pt>
              </c:numCache>
            </c:numRef>
          </c:val>
          <c:extLst>
            <c:ext xmlns:c16="http://schemas.microsoft.com/office/drawing/2014/chart" uri="{C3380CC4-5D6E-409C-BE32-E72D297353CC}">
              <c16:uniqueId val="{00000004-FE0F-43A1-97E6-03E92C413299}"/>
            </c:ext>
          </c:extLst>
        </c:ser>
        <c:dLbls>
          <c:showLegendKey val="0"/>
          <c:showVal val="0"/>
          <c:showCatName val="0"/>
          <c:showSerName val="0"/>
          <c:showPercent val="0"/>
          <c:showBubbleSize val="0"/>
        </c:dLbls>
        <c:gapWidth val="70"/>
        <c:overlap val="100"/>
        <c:axId val="1240869104"/>
        <c:axId val="1233853792"/>
      </c:barChart>
      <c:catAx>
        <c:axId val="1240869104"/>
        <c:scaling>
          <c:orientation val="maxMin"/>
        </c:scaling>
        <c:delete val="1"/>
        <c:axPos val="l"/>
        <c:numFmt formatCode="General" sourceLinked="1"/>
        <c:majorTickMark val="out"/>
        <c:minorTickMark val="none"/>
        <c:tickLblPos val="nextTo"/>
        <c:crossAx val="1233853792"/>
        <c:crosses val="autoZero"/>
        <c:auto val="1"/>
        <c:lblAlgn val="ctr"/>
        <c:lblOffset val="100"/>
        <c:noMultiLvlLbl val="0"/>
      </c:catAx>
      <c:valAx>
        <c:axId val="1233853792"/>
        <c:scaling>
          <c:orientation val="minMax"/>
        </c:scaling>
        <c:delete val="1"/>
        <c:axPos val="t"/>
        <c:numFmt formatCode="0%" sourceLinked="1"/>
        <c:majorTickMark val="none"/>
        <c:minorTickMark val="none"/>
        <c:tickLblPos val="nextTo"/>
        <c:crossAx val="1240869104"/>
        <c:crosses val="autoZero"/>
        <c:crossBetween val="between"/>
      </c:valAx>
      <c:spPr>
        <a:noFill/>
        <a:ln>
          <a:noFill/>
        </a:ln>
        <a:effectLst/>
      </c:spPr>
    </c:plotArea>
    <c:legend>
      <c:legendPos val="b"/>
      <c:layout>
        <c:manualLayout>
          <c:xMode val="edge"/>
          <c:yMode val="edge"/>
          <c:x val="0"/>
          <c:y val="0.95159132038256034"/>
          <c:w val="1"/>
          <c:h val="4.2520138116436394E-2"/>
        </c:manualLayout>
      </c:layout>
      <c:overlay val="0"/>
      <c:spPr>
        <a:noFill/>
        <a:ln>
          <a:noFill/>
        </a:ln>
        <a:effectLst/>
      </c:spPr>
      <c:txPr>
        <a:bodyPr rot="0" spcFirstLastPara="1" vertOverflow="ellipsis" vert="horz" wrap="square" anchor="ctr" anchorCtr="1"/>
        <a:lstStyle/>
        <a:p>
          <a:pPr>
            <a:defRPr sz="1100" b="0" i="0" u="none" strike="noStrike" kern="1200" baseline="0">
              <a:solidFill>
                <a:schemeClr val="tx1"/>
              </a:solidFill>
              <a:latin typeface="+mn-lt"/>
              <a:ea typeface="+mn-ea"/>
              <a:cs typeface="+mn-cs"/>
            </a:defRPr>
          </a:pPr>
          <a:endParaRPr lang="en-FR"/>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71112549508268"/>
          <c:y val="4.0929939085958177E-2"/>
          <c:w val="0.62382042720395547"/>
          <c:h val="0.92892512574720121"/>
        </c:manualLayout>
      </c:layout>
      <c:doughnutChart>
        <c:varyColors val="1"/>
        <c:ser>
          <c:idx val="0"/>
          <c:order val="0"/>
          <c:tx>
            <c:strRef>
              <c:f>Sheet1!$B$1</c:f>
              <c:strCache>
                <c:ptCount val="1"/>
                <c:pt idx="0">
                  <c:v>Column1</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F638-48C7-AD19-5D3F7FB65469}"/>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F638-48C7-AD19-5D3F7FB65469}"/>
              </c:ext>
            </c:extLst>
          </c:dPt>
          <c:dLbls>
            <c:dLbl>
              <c:idx val="1"/>
              <c:delete val="1"/>
              <c:extLst>
                <c:ext xmlns:c15="http://schemas.microsoft.com/office/drawing/2012/chart" uri="{CE6537A1-D6FC-4f65-9D91-7224C49458BB}"/>
                <c:ext xmlns:c16="http://schemas.microsoft.com/office/drawing/2014/chart" uri="{C3380CC4-5D6E-409C-BE32-E72D297353CC}">
                  <c16:uniqueId val="{00000003-F638-48C7-AD19-5D3F7FB65469}"/>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Oui</c:v>
                </c:pt>
                <c:pt idx="1">
                  <c:v>Non</c:v>
                </c:pt>
              </c:strCache>
            </c:strRef>
          </c:cat>
          <c:val>
            <c:numRef>
              <c:f>Sheet1!$B$2:$B$3</c:f>
              <c:numCache>
                <c:formatCode>General</c:formatCode>
                <c:ptCount val="2"/>
                <c:pt idx="0">
                  <c:v>27</c:v>
                </c:pt>
                <c:pt idx="1">
                  <c:v>73</c:v>
                </c:pt>
              </c:numCache>
            </c:numRef>
          </c:val>
          <c:extLst>
            <c:ext xmlns:c16="http://schemas.microsoft.com/office/drawing/2014/chart" uri="{C3380CC4-5D6E-409C-BE32-E72D297353CC}">
              <c16:uniqueId val="{00000004-F638-48C7-AD19-5D3F7FB65469}"/>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FR"/>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71112549508268"/>
          <c:y val="4.0929939085958177E-2"/>
          <c:w val="0.62382042720395547"/>
          <c:h val="0.92892512574720121"/>
        </c:manualLayout>
      </c:layout>
      <c:doughnutChart>
        <c:varyColors val="1"/>
        <c:ser>
          <c:idx val="0"/>
          <c:order val="0"/>
          <c:tx>
            <c:strRef>
              <c:f>Sheet1!$B$1</c:f>
              <c:strCache>
                <c:ptCount val="1"/>
                <c:pt idx="0">
                  <c:v>Column1</c:v>
                </c:pt>
              </c:strCache>
            </c:strRef>
          </c:tx>
          <c:dPt>
            <c:idx val="0"/>
            <c:bubble3D val="0"/>
            <c:spPr>
              <a:solidFill>
                <a:srgbClr val="00B050"/>
              </a:solidFill>
              <a:ln w="19050">
                <a:solidFill>
                  <a:schemeClr val="lt1"/>
                </a:solidFill>
              </a:ln>
              <a:effectLst/>
            </c:spPr>
            <c:extLst>
              <c:ext xmlns:c16="http://schemas.microsoft.com/office/drawing/2014/chart" uri="{C3380CC4-5D6E-409C-BE32-E72D297353CC}">
                <c16:uniqueId val="{00000001-A1C3-4C46-BE07-F3C7143C3B61}"/>
              </c:ext>
            </c:extLst>
          </c:dPt>
          <c:dPt>
            <c:idx val="1"/>
            <c:bubble3D val="0"/>
            <c:spPr>
              <a:solidFill>
                <a:schemeClr val="bg1">
                  <a:lumMod val="85000"/>
                </a:schemeClr>
              </a:solidFill>
              <a:ln w="19050">
                <a:solidFill>
                  <a:schemeClr val="lt1"/>
                </a:solidFill>
              </a:ln>
              <a:effectLst/>
            </c:spPr>
            <c:extLst>
              <c:ext xmlns:c16="http://schemas.microsoft.com/office/drawing/2014/chart" uri="{C3380CC4-5D6E-409C-BE32-E72D297353CC}">
                <c16:uniqueId val="{00000003-A1C3-4C46-BE07-F3C7143C3B61}"/>
              </c:ext>
            </c:extLst>
          </c:dPt>
          <c:dLbls>
            <c:dLbl>
              <c:idx val="1"/>
              <c:delete val="1"/>
              <c:extLst>
                <c:ext xmlns:c15="http://schemas.microsoft.com/office/drawing/2012/chart" uri="{CE6537A1-D6FC-4f65-9D91-7224C49458BB}"/>
                <c:ext xmlns:c16="http://schemas.microsoft.com/office/drawing/2014/chart" uri="{C3380CC4-5D6E-409C-BE32-E72D297353CC}">
                  <c16:uniqueId val="{00000003-A1C3-4C46-BE07-F3C7143C3B61}"/>
                </c:ext>
              </c:extLst>
            </c:dLbl>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bg1"/>
                    </a:solidFill>
                    <a:latin typeface="+mn-lt"/>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strRef>
              <c:f>Sheet1!$A$2:$A$3</c:f>
              <c:strCache>
                <c:ptCount val="2"/>
                <c:pt idx="0">
                  <c:v>Oui</c:v>
                </c:pt>
                <c:pt idx="1">
                  <c:v>Non</c:v>
                </c:pt>
              </c:strCache>
            </c:strRef>
          </c:cat>
          <c:val>
            <c:numRef>
              <c:f>Sheet1!$B$2:$B$3</c:f>
              <c:numCache>
                <c:formatCode>General</c:formatCode>
                <c:ptCount val="2"/>
                <c:pt idx="0">
                  <c:v>24</c:v>
                </c:pt>
                <c:pt idx="1">
                  <c:v>76</c:v>
                </c:pt>
              </c:numCache>
            </c:numRef>
          </c:val>
          <c:extLst>
            <c:ext xmlns:c16="http://schemas.microsoft.com/office/drawing/2014/chart" uri="{C3380CC4-5D6E-409C-BE32-E72D297353CC}">
              <c16:uniqueId val="{00000004-A1C3-4C46-BE07-F3C7143C3B61}"/>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FR"/>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9171112549508268"/>
          <c:y val="4.0929939085958177E-2"/>
          <c:w val="0.62382042720395547"/>
          <c:h val="0.92892512574720121"/>
        </c:manualLayout>
      </c:layout>
      <c:doughnutChart>
        <c:varyColors val="1"/>
        <c:ser>
          <c:idx val="0"/>
          <c:order val="0"/>
          <c:tx>
            <c:strRef>
              <c:f>Sheet1!$B$1</c:f>
              <c:strCache>
                <c:ptCount val="1"/>
                <c:pt idx="0">
                  <c:v>Column1</c:v>
                </c:pt>
              </c:strCache>
            </c:strRef>
          </c:tx>
          <c:dPt>
            <c:idx val="0"/>
            <c:bubble3D val="0"/>
            <c:explosion val="22"/>
            <c:spPr>
              <a:solidFill>
                <a:srgbClr val="00B050"/>
              </a:solidFill>
              <a:ln w="19050">
                <a:solidFill>
                  <a:schemeClr val="lt1"/>
                </a:solidFill>
              </a:ln>
              <a:effectLst/>
            </c:spPr>
            <c:extLst>
              <c:ext xmlns:c16="http://schemas.microsoft.com/office/drawing/2014/chart" uri="{C3380CC4-5D6E-409C-BE32-E72D297353CC}">
                <c16:uniqueId val="{00000001-755F-4CF9-B742-DEEBD18FC22B}"/>
              </c:ext>
            </c:extLst>
          </c:dPt>
          <c:dPt>
            <c:idx val="1"/>
            <c:bubble3D val="0"/>
            <c:spPr>
              <a:solidFill>
                <a:srgbClr val="92D050"/>
              </a:solidFill>
              <a:ln w="19050">
                <a:solidFill>
                  <a:schemeClr val="lt1"/>
                </a:solidFill>
              </a:ln>
              <a:effectLst/>
            </c:spPr>
            <c:extLst>
              <c:ext xmlns:c16="http://schemas.microsoft.com/office/drawing/2014/chart" uri="{C3380CC4-5D6E-409C-BE32-E72D297353CC}">
                <c16:uniqueId val="{00000003-755F-4CF9-B742-DEEBD18FC22B}"/>
              </c:ext>
            </c:extLst>
          </c:dPt>
          <c:dPt>
            <c:idx val="2"/>
            <c:bubble3D val="0"/>
            <c:spPr>
              <a:solidFill>
                <a:schemeClr val="accent3"/>
              </a:solidFill>
              <a:ln w="19050">
                <a:solidFill>
                  <a:schemeClr val="lt1"/>
                </a:solidFill>
              </a:ln>
              <a:effectLst/>
            </c:spPr>
            <c:extLst>
              <c:ext xmlns:c16="http://schemas.microsoft.com/office/drawing/2014/chart" uri="{C3380CC4-5D6E-409C-BE32-E72D297353CC}">
                <c16:uniqueId val="{00000006-755F-4CF9-B742-DEEBD18FC22B}"/>
              </c:ext>
            </c:extLst>
          </c:dPt>
          <c:dLbls>
            <c:spPr>
              <a:noFill/>
              <a:ln>
                <a:noFill/>
              </a:ln>
              <a:effectLst/>
            </c:spPr>
            <c:txPr>
              <a:bodyPr rot="0" spcFirstLastPara="1" vertOverflow="ellipsis" vert="horz" wrap="square" lIns="38100" tIns="19050" rIns="38100" bIns="19050" anchor="ctr" anchorCtr="1">
                <a:spAutoFit/>
              </a:bodyPr>
              <a:lstStyle/>
              <a:p>
                <a:pPr>
                  <a:defRPr sz="1400" b="0" i="0" u="none" strike="noStrike" kern="1200" baseline="0">
                    <a:solidFill>
                      <a:schemeClr val="bg1"/>
                    </a:solidFill>
                    <a:latin typeface="+mn-lt"/>
                    <a:ea typeface="+mn-ea"/>
                    <a:cs typeface="+mn-cs"/>
                  </a:defRPr>
                </a:pPr>
                <a:endParaRPr lang="en-FR"/>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extLst>
          </c:dLbls>
          <c:cat>
            <c:numRef>
              <c:f>Sheet1!$A$2:$A$4</c:f>
              <c:numCache>
                <c:formatCode>General</c:formatCode>
                <c:ptCount val="3"/>
              </c:numCache>
            </c:numRef>
          </c:cat>
          <c:val>
            <c:numRef>
              <c:f>Sheet1!$B$2:$B$4</c:f>
              <c:numCache>
                <c:formatCode>General</c:formatCode>
                <c:ptCount val="3"/>
                <c:pt idx="0">
                  <c:v>21</c:v>
                </c:pt>
                <c:pt idx="1">
                  <c:v>53</c:v>
                </c:pt>
                <c:pt idx="2">
                  <c:v>26</c:v>
                </c:pt>
              </c:numCache>
            </c:numRef>
          </c:val>
          <c:extLst>
            <c:ext xmlns:c16="http://schemas.microsoft.com/office/drawing/2014/chart" uri="{C3380CC4-5D6E-409C-BE32-E72D297353CC}">
              <c16:uniqueId val="{00000004-755F-4CF9-B742-DEEBD18FC22B}"/>
            </c:ext>
          </c:extLst>
        </c:ser>
        <c:dLbls>
          <c:showLegendKey val="0"/>
          <c:showVal val="1"/>
          <c:showCatName val="0"/>
          <c:showSerName val="0"/>
          <c:showPercent val="0"/>
          <c:showBubbleSize val="0"/>
          <c:showLeaderLines val="1"/>
        </c:dLbls>
        <c:firstSliceAng val="0"/>
        <c:holeSize val="50"/>
      </c:doughnutChart>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FR"/>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32545062045061274"/>
          <c:y val="2.8576774649852088E-2"/>
          <c:w val="0.67454937954938732"/>
          <c:h val="0.96245854307376566"/>
        </c:manualLayout>
      </c:layout>
      <c:barChart>
        <c:barDir val="bar"/>
        <c:grouping val="clustered"/>
        <c:varyColors val="0"/>
        <c:ser>
          <c:idx val="0"/>
          <c:order val="0"/>
          <c:tx>
            <c:strRef>
              <c:f>Sheet1!$B$1</c:f>
              <c:strCache>
                <c:ptCount val="1"/>
                <c:pt idx="0">
                  <c:v>Column1</c:v>
                </c:pt>
              </c:strCache>
            </c:strRef>
          </c:tx>
          <c:spPr>
            <a:solidFill>
              <a:srgbClr val="00B050"/>
            </a:solidFill>
            <a:ln>
              <a:noFill/>
            </a:ln>
            <a:effectLst/>
          </c:spPr>
          <c:invertIfNegative val="0"/>
          <c:dPt>
            <c:idx val="2"/>
            <c:invertIfNegative val="0"/>
            <c:bubble3D val="0"/>
            <c:extLst>
              <c:ext xmlns:c16="http://schemas.microsoft.com/office/drawing/2014/chart" uri="{C3380CC4-5D6E-409C-BE32-E72D297353CC}">
                <c16:uniqueId val="{00000001-19C4-49A6-861F-8426E0D759A3}"/>
              </c:ext>
            </c:extLst>
          </c:dPt>
          <c:dLbls>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Moins de 50.000€</c:v>
                </c:pt>
                <c:pt idx="1">
                  <c:v>50.000-100.000€</c:v>
                </c:pt>
                <c:pt idx="2">
                  <c:v>100.001€-200.000€</c:v>
                </c:pt>
                <c:pt idx="3">
                  <c:v>Plus de 200.000€</c:v>
                </c:pt>
              </c:strCache>
            </c:strRef>
          </c:cat>
          <c:val>
            <c:numRef>
              <c:f>Sheet1!$B$2:$B$5</c:f>
              <c:numCache>
                <c:formatCode>0;\-0</c:formatCode>
                <c:ptCount val="4"/>
                <c:pt idx="0">
                  <c:v>18</c:v>
                </c:pt>
                <c:pt idx="1">
                  <c:v>21</c:v>
                </c:pt>
                <c:pt idx="2">
                  <c:v>30</c:v>
                </c:pt>
                <c:pt idx="3">
                  <c:v>43</c:v>
                </c:pt>
              </c:numCache>
            </c:numRef>
          </c:val>
          <c:extLst>
            <c:ext xmlns:c16="http://schemas.microsoft.com/office/drawing/2014/chart" uri="{C3380CC4-5D6E-409C-BE32-E72D297353CC}">
              <c16:uniqueId val="{00000005-19C4-49A6-861F-8426E0D759A3}"/>
            </c:ext>
          </c:extLst>
        </c:ser>
        <c:ser>
          <c:idx val="1"/>
          <c:order val="1"/>
          <c:tx>
            <c:strRef>
              <c:f>Sheet1!$C$1</c:f>
              <c:strCache>
                <c:ptCount val="1"/>
                <c:pt idx="0">
                  <c:v>Column2</c:v>
                </c:pt>
              </c:strCache>
            </c:strRef>
          </c:tx>
          <c:spPr>
            <a:solidFill>
              <a:srgbClr val="92D050"/>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Moins de 50.000€</c:v>
                </c:pt>
                <c:pt idx="1">
                  <c:v>50.000-100.000€</c:v>
                </c:pt>
                <c:pt idx="2">
                  <c:v>100.001€-200.000€</c:v>
                </c:pt>
                <c:pt idx="3">
                  <c:v>Plus de 200.000€</c:v>
                </c:pt>
              </c:strCache>
            </c:strRef>
          </c:cat>
          <c:val>
            <c:numRef>
              <c:f>Sheet1!$C$2:$C$5</c:f>
              <c:numCache>
                <c:formatCode>0;\-0</c:formatCode>
                <c:ptCount val="4"/>
                <c:pt idx="0">
                  <c:v>56</c:v>
                </c:pt>
                <c:pt idx="1">
                  <c:v>63</c:v>
                </c:pt>
                <c:pt idx="2">
                  <c:v>52</c:v>
                </c:pt>
                <c:pt idx="3">
                  <c:v>41</c:v>
                </c:pt>
              </c:numCache>
            </c:numRef>
          </c:val>
          <c:extLst>
            <c:ext xmlns:c16="http://schemas.microsoft.com/office/drawing/2014/chart" uri="{C3380CC4-5D6E-409C-BE32-E72D297353CC}">
              <c16:uniqueId val="{00000007-19C4-49A6-861F-8426E0D759A3}"/>
            </c:ext>
          </c:extLst>
        </c:ser>
        <c:ser>
          <c:idx val="2"/>
          <c:order val="2"/>
          <c:tx>
            <c:strRef>
              <c:f>Sheet1!$D$1</c:f>
              <c:strCache>
                <c:ptCount val="1"/>
                <c:pt idx="0">
                  <c:v>Column3</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Moins de 50.000€</c:v>
                </c:pt>
                <c:pt idx="1">
                  <c:v>50.000-100.000€</c:v>
                </c:pt>
                <c:pt idx="2">
                  <c:v>100.001€-200.000€</c:v>
                </c:pt>
                <c:pt idx="3">
                  <c:v>Plus de 200.000€</c:v>
                </c:pt>
              </c:strCache>
            </c:strRef>
          </c:cat>
          <c:val>
            <c:numRef>
              <c:f>Sheet1!$D$2:$D$5</c:f>
              <c:numCache>
                <c:formatCode>0;\-0</c:formatCode>
                <c:ptCount val="4"/>
                <c:pt idx="0">
                  <c:v>26</c:v>
                </c:pt>
                <c:pt idx="1">
                  <c:v>16</c:v>
                </c:pt>
                <c:pt idx="2">
                  <c:v>18</c:v>
                </c:pt>
                <c:pt idx="3">
                  <c:v>16</c:v>
                </c:pt>
              </c:numCache>
            </c:numRef>
          </c:val>
          <c:extLst>
            <c:ext xmlns:c16="http://schemas.microsoft.com/office/drawing/2014/chart" uri="{C3380CC4-5D6E-409C-BE32-E72D297353CC}">
              <c16:uniqueId val="{00000008-19C4-49A6-861F-8426E0D759A3}"/>
            </c:ext>
          </c:extLst>
        </c:ser>
        <c:dLbls>
          <c:showLegendKey val="0"/>
          <c:showVal val="0"/>
          <c:showCatName val="0"/>
          <c:showSerName val="0"/>
          <c:showPercent val="0"/>
          <c:showBubbleSize val="0"/>
        </c:dLbls>
        <c:gapWidth val="180"/>
        <c:overlap val="-2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0;\-0"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
          <c:y val="0.258468673255147"/>
          <c:w val="0.922318529236833"/>
          <c:h val="0.67808633150071196"/>
        </c:manualLayout>
      </c:layout>
      <c:barChart>
        <c:barDir val="col"/>
        <c:grouping val="clustered"/>
        <c:varyColors val="0"/>
        <c:ser>
          <c:idx val="0"/>
          <c:order val="0"/>
          <c:tx>
            <c:strRef>
              <c:f>Sheet1!$B$1</c:f>
              <c:strCache>
                <c:ptCount val="1"/>
                <c:pt idx="0">
                  <c:v>Moins de 50.000€</c:v>
                </c:pt>
              </c:strCache>
            </c:strRef>
          </c:tx>
          <c:spPr>
            <a:solidFill>
              <a:srgbClr val="D5FC79"/>
            </a:solidFill>
            <a:ln>
              <a:noFill/>
            </a:ln>
            <a:effectLst/>
          </c:spPr>
          <c:invertIfNegative val="0"/>
          <c:dPt>
            <c:idx val="0"/>
            <c:invertIfNegative val="0"/>
            <c:bubble3D val="0"/>
            <c:extLst>
              <c:ext xmlns:c16="http://schemas.microsoft.com/office/drawing/2014/chart" uri="{C3380CC4-5D6E-409C-BE32-E72D297353CC}">
                <c16:uniqueId val="{00000000-D93E-46C9-9255-0346D088DC99}"/>
              </c:ext>
            </c:extLst>
          </c:dPt>
          <c:dPt>
            <c:idx val="2"/>
            <c:invertIfNegative val="0"/>
            <c:bubble3D val="0"/>
            <c:extLst>
              <c:ext xmlns:c16="http://schemas.microsoft.com/office/drawing/2014/chart" uri="{C3380CC4-5D6E-409C-BE32-E72D297353CC}">
                <c16:uniqueId val="{00000001-D93E-46C9-9255-0346D088DC99}"/>
              </c:ext>
            </c:extLst>
          </c:dPt>
          <c:dPt>
            <c:idx val="3"/>
            <c:invertIfNegative val="0"/>
            <c:bubble3D val="0"/>
            <c:extLst>
              <c:ext xmlns:c16="http://schemas.microsoft.com/office/drawing/2014/chart" uri="{C3380CC4-5D6E-409C-BE32-E72D297353CC}">
                <c16:uniqueId val="{00000002-D93E-46C9-9255-0346D088DC99}"/>
              </c:ext>
            </c:extLst>
          </c:dPt>
          <c:dPt>
            <c:idx val="5"/>
            <c:invertIfNegative val="0"/>
            <c:bubble3D val="0"/>
            <c:extLst>
              <c:ext xmlns:c16="http://schemas.microsoft.com/office/drawing/2014/chart" uri="{C3380CC4-5D6E-409C-BE32-E72D297353CC}">
                <c16:uniqueId val="{00000003-D93E-46C9-9255-0346D088DC99}"/>
              </c:ext>
            </c:extLst>
          </c:dPt>
          <c:dPt>
            <c:idx val="6"/>
            <c:invertIfNegative val="0"/>
            <c:bubble3D val="0"/>
            <c:extLst>
              <c:ext xmlns:c16="http://schemas.microsoft.com/office/drawing/2014/chart" uri="{C3380CC4-5D6E-409C-BE32-E72D297353CC}">
                <c16:uniqueId val="{00000004-D93E-46C9-9255-0346D088DC99}"/>
              </c:ext>
            </c:extLst>
          </c:dPt>
          <c:dPt>
            <c:idx val="8"/>
            <c:invertIfNegative val="0"/>
            <c:bubble3D val="0"/>
            <c:extLst>
              <c:ext xmlns:c16="http://schemas.microsoft.com/office/drawing/2014/chart" uri="{C3380CC4-5D6E-409C-BE32-E72D297353CC}">
                <c16:uniqueId val="{00000005-D93E-46C9-9255-0346D088DC99}"/>
              </c:ext>
            </c:extLst>
          </c:dPt>
          <c:dPt>
            <c:idx val="9"/>
            <c:invertIfNegative val="0"/>
            <c:bubble3D val="0"/>
            <c:extLst>
              <c:ext xmlns:c16="http://schemas.microsoft.com/office/drawing/2014/chart" uri="{C3380CC4-5D6E-409C-BE32-E72D297353CC}">
                <c16:uniqueId val="{00000006-D93E-46C9-9255-0346D088DC99}"/>
              </c:ext>
            </c:extLst>
          </c:dPt>
          <c:dPt>
            <c:idx val="11"/>
            <c:invertIfNegative val="0"/>
            <c:bubble3D val="0"/>
            <c:extLst>
              <c:ext xmlns:c16="http://schemas.microsoft.com/office/drawing/2014/chart" uri="{C3380CC4-5D6E-409C-BE32-E72D297353CC}">
                <c16:uniqueId val="{00000007-D93E-46C9-9255-0346D088DC99}"/>
              </c:ext>
            </c:extLst>
          </c:dPt>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0%</c:v>
                </c:pt>
                <c:pt idx="1">
                  <c:v>Moins de 25%</c:v>
                </c:pt>
                <c:pt idx="2">
                  <c:v>Entre 26% et 50%</c:v>
                </c:pt>
                <c:pt idx="3">
                  <c:v>Entre 51 et 75%</c:v>
                </c:pt>
                <c:pt idx="4">
                  <c:v>Entre 76% et 100%</c:v>
                </c:pt>
                <c:pt idx="5">
                  <c:v>Pas de réponse</c:v>
                </c:pt>
              </c:strCache>
            </c:strRef>
          </c:cat>
          <c:val>
            <c:numRef>
              <c:f>Sheet1!$B$2:$B$7</c:f>
              <c:numCache>
                <c:formatCode>0;\-0</c:formatCode>
                <c:ptCount val="6"/>
                <c:pt idx="0">
                  <c:v>4</c:v>
                </c:pt>
                <c:pt idx="1">
                  <c:v>64</c:v>
                </c:pt>
                <c:pt idx="2">
                  <c:v>17</c:v>
                </c:pt>
                <c:pt idx="3">
                  <c:v>6</c:v>
                </c:pt>
                <c:pt idx="4">
                  <c:v>3</c:v>
                </c:pt>
                <c:pt idx="5">
                  <c:v>5</c:v>
                </c:pt>
              </c:numCache>
            </c:numRef>
          </c:val>
          <c:extLst>
            <c:ext xmlns:c16="http://schemas.microsoft.com/office/drawing/2014/chart" uri="{C3380CC4-5D6E-409C-BE32-E72D297353CC}">
              <c16:uniqueId val="{00000008-D93E-46C9-9255-0346D088DC99}"/>
            </c:ext>
          </c:extLst>
        </c:ser>
        <c:ser>
          <c:idx val="1"/>
          <c:order val="1"/>
          <c:tx>
            <c:strRef>
              <c:f>Sheet1!$C$1</c:f>
              <c:strCache>
                <c:ptCount val="1"/>
                <c:pt idx="0">
                  <c:v>50.000-100.000€</c:v>
                </c:pt>
              </c:strCache>
            </c:strRef>
          </c:tx>
          <c:spPr>
            <a:solidFill>
              <a:srgbClr val="92D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0%</c:v>
                </c:pt>
                <c:pt idx="1">
                  <c:v>Moins de 25%</c:v>
                </c:pt>
                <c:pt idx="2">
                  <c:v>Entre 26% et 50%</c:v>
                </c:pt>
                <c:pt idx="3">
                  <c:v>Entre 51 et 75%</c:v>
                </c:pt>
                <c:pt idx="4">
                  <c:v>Entre 76% et 100%</c:v>
                </c:pt>
                <c:pt idx="5">
                  <c:v>Pas de réponse</c:v>
                </c:pt>
              </c:strCache>
            </c:strRef>
          </c:cat>
          <c:val>
            <c:numRef>
              <c:f>Sheet1!$C$2:$C$7</c:f>
              <c:numCache>
                <c:formatCode>0;\-0</c:formatCode>
                <c:ptCount val="6"/>
                <c:pt idx="0">
                  <c:v>2</c:v>
                </c:pt>
                <c:pt idx="1">
                  <c:v>53</c:v>
                </c:pt>
                <c:pt idx="2">
                  <c:v>25</c:v>
                </c:pt>
                <c:pt idx="3">
                  <c:v>9</c:v>
                </c:pt>
                <c:pt idx="4">
                  <c:v>5</c:v>
                </c:pt>
                <c:pt idx="5">
                  <c:v>7</c:v>
                </c:pt>
              </c:numCache>
            </c:numRef>
          </c:val>
          <c:extLst>
            <c:ext xmlns:c16="http://schemas.microsoft.com/office/drawing/2014/chart" uri="{C3380CC4-5D6E-409C-BE32-E72D297353CC}">
              <c16:uniqueId val="{00000009-D93E-46C9-9255-0346D088DC99}"/>
            </c:ext>
          </c:extLst>
        </c:ser>
        <c:ser>
          <c:idx val="2"/>
          <c:order val="2"/>
          <c:tx>
            <c:strRef>
              <c:f>Sheet1!$D$1</c:f>
              <c:strCache>
                <c:ptCount val="1"/>
                <c:pt idx="0">
                  <c:v>100.001€-200.000€</c:v>
                </c:pt>
              </c:strCache>
            </c:strRef>
          </c:tx>
          <c:spPr>
            <a:solidFill>
              <a:srgbClr val="4E8F0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0%</c:v>
                </c:pt>
                <c:pt idx="1">
                  <c:v>Moins de 25%</c:v>
                </c:pt>
                <c:pt idx="2">
                  <c:v>Entre 26% et 50%</c:v>
                </c:pt>
                <c:pt idx="3">
                  <c:v>Entre 51 et 75%</c:v>
                </c:pt>
                <c:pt idx="4">
                  <c:v>Entre 76% et 100%</c:v>
                </c:pt>
                <c:pt idx="5">
                  <c:v>Pas de réponse</c:v>
                </c:pt>
              </c:strCache>
            </c:strRef>
          </c:cat>
          <c:val>
            <c:numRef>
              <c:f>Sheet1!$D$2:$D$7</c:f>
              <c:numCache>
                <c:formatCode>0;\-0</c:formatCode>
                <c:ptCount val="6"/>
                <c:pt idx="1">
                  <c:v>41</c:v>
                </c:pt>
                <c:pt idx="2">
                  <c:v>37</c:v>
                </c:pt>
                <c:pt idx="3">
                  <c:v>17</c:v>
                </c:pt>
                <c:pt idx="4">
                  <c:v>3</c:v>
                </c:pt>
                <c:pt idx="5">
                  <c:v>3</c:v>
                </c:pt>
              </c:numCache>
            </c:numRef>
          </c:val>
          <c:extLst>
            <c:ext xmlns:c16="http://schemas.microsoft.com/office/drawing/2014/chart" uri="{C3380CC4-5D6E-409C-BE32-E72D297353CC}">
              <c16:uniqueId val="{0000000A-D93E-46C9-9255-0346D088DC99}"/>
            </c:ext>
          </c:extLst>
        </c:ser>
        <c:ser>
          <c:idx val="3"/>
          <c:order val="3"/>
          <c:tx>
            <c:strRef>
              <c:f>Sheet1!$E$1</c:f>
              <c:strCache>
                <c:ptCount val="1"/>
                <c:pt idx="0">
                  <c:v>Plus de 200.000€</c:v>
                </c:pt>
              </c:strCache>
            </c:strRef>
          </c:tx>
          <c:spPr>
            <a:solidFill>
              <a:srgbClr val="00B050"/>
            </a:solidFill>
          </c:spPr>
          <c:invertIfNegative val="0"/>
          <c:dLbls>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0%</c:v>
                </c:pt>
                <c:pt idx="1">
                  <c:v>Moins de 25%</c:v>
                </c:pt>
                <c:pt idx="2">
                  <c:v>Entre 26% et 50%</c:v>
                </c:pt>
                <c:pt idx="3">
                  <c:v>Entre 51 et 75%</c:v>
                </c:pt>
                <c:pt idx="4">
                  <c:v>Entre 76% et 100%</c:v>
                </c:pt>
                <c:pt idx="5">
                  <c:v>Pas de réponse</c:v>
                </c:pt>
              </c:strCache>
            </c:strRef>
          </c:cat>
          <c:val>
            <c:numRef>
              <c:f>Sheet1!$E$2:$E$7</c:f>
              <c:numCache>
                <c:formatCode>0;\-0</c:formatCode>
                <c:ptCount val="6"/>
                <c:pt idx="0">
                  <c:v>4</c:v>
                </c:pt>
                <c:pt idx="1">
                  <c:v>31</c:v>
                </c:pt>
                <c:pt idx="2">
                  <c:v>45</c:v>
                </c:pt>
                <c:pt idx="3">
                  <c:v>8</c:v>
                </c:pt>
                <c:pt idx="4">
                  <c:v>8</c:v>
                </c:pt>
                <c:pt idx="5">
                  <c:v>3</c:v>
                </c:pt>
              </c:numCache>
            </c:numRef>
          </c:val>
          <c:extLst>
            <c:ext xmlns:c16="http://schemas.microsoft.com/office/drawing/2014/chart" uri="{C3380CC4-5D6E-409C-BE32-E72D297353CC}">
              <c16:uniqueId val="{0000000B-D93E-46C9-9255-0346D088DC99}"/>
            </c:ext>
          </c:extLst>
        </c:ser>
        <c:dLbls>
          <c:showLegendKey val="0"/>
          <c:showVal val="0"/>
          <c:showCatName val="0"/>
          <c:showSerName val="0"/>
          <c:showPercent val="0"/>
          <c:showBubbleSize val="0"/>
        </c:dLbls>
        <c:gapWidth val="298"/>
        <c:overlap val="-2"/>
        <c:axId val="416903584"/>
        <c:axId val="416903976"/>
      </c:barChart>
      <c:catAx>
        <c:axId val="416903584"/>
        <c:scaling>
          <c:orientation val="minMax"/>
        </c:scaling>
        <c:delete val="0"/>
        <c:axPos val="b"/>
        <c:numFmt formatCode="General" sourceLinked="1"/>
        <c:majorTickMark val="out"/>
        <c:minorTickMark val="none"/>
        <c:tickLblPos val="nextTo"/>
        <c:spPr>
          <a:noFill/>
          <a:ln w="9525" cap="flat" cmpd="sng" algn="ctr">
            <a:solidFill>
              <a:schemeClr val="accent3"/>
            </a:solidFill>
            <a:round/>
          </a:ln>
          <a:effectLst/>
        </c:spPr>
        <c:txPr>
          <a:bodyPr rot="-60000000" spcFirstLastPara="1" vertOverflow="ellipsis" vert="horz" wrap="square" anchor="ctr" anchorCtr="1"/>
          <a:lstStyle/>
          <a:p>
            <a:pPr>
              <a:defRPr sz="1000" b="0" i="0" u="none" strike="noStrike" kern="1200" baseline="0">
                <a:solidFill>
                  <a:schemeClr val="accent3"/>
                </a:solidFill>
                <a:latin typeface="+mn-lt"/>
                <a:ea typeface="+mn-ea"/>
                <a:cs typeface="+mn-cs"/>
              </a:defRPr>
            </a:pPr>
            <a:endParaRPr lang="en-FR"/>
          </a:p>
        </c:txPr>
        <c:crossAx val="416903976"/>
        <c:crosses val="autoZero"/>
        <c:auto val="1"/>
        <c:lblAlgn val="ctr"/>
        <c:lblOffset val="100"/>
        <c:noMultiLvlLbl val="0"/>
      </c:catAx>
      <c:valAx>
        <c:axId val="416903976"/>
        <c:scaling>
          <c:orientation val="minMax"/>
          <c:max val="75"/>
          <c:min val="0"/>
        </c:scaling>
        <c:delete val="0"/>
        <c:axPos val="l"/>
        <c:numFmt formatCode="0;\-0" sourceLinked="1"/>
        <c:majorTickMark val="out"/>
        <c:minorTickMark val="none"/>
        <c:tickLblPos val="nextTo"/>
        <c:spPr>
          <a:ln>
            <a:noFill/>
          </a:ln>
        </c:spPr>
        <c:txPr>
          <a:bodyPr anchor="ctr" anchorCtr="1"/>
          <a:lstStyle/>
          <a:p>
            <a:pPr>
              <a:defRPr>
                <a:solidFill>
                  <a:srgbClr val="717171"/>
                </a:solidFill>
              </a:defRPr>
            </a:pPr>
            <a:endParaRPr lang="en-FR"/>
          </a:p>
        </c:txPr>
        <c:crossAx val="416903584"/>
        <c:crosses val="autoZero"/>
        <c:crossBetween val="between"/>
        <c:majorUnit val="15"/>
      </c:valAx>
      <c:spPr>
        <a:noFill/>
        <a:ln>
          <a:noFill/>
        </a:ln>
        <a:effectLst/>
      </c:spPr>
    </c:plotArea>
    <c:legend>
      <c:legendPos val="t"/>
      <c:layout>
        <c:manualLayout>
          <c:xMode val="edge"/>
          <c:yMode val="edge"/>
          <c:x val="0.14784182268375343"/>
          <c:y val="2.5395168189226155E-2"/>
          <c:w val="0.68251537440327736"/>
          <c:h val="5.7627304913610615E-2"/>
        </c:manualLayout>
      </c:layout>
      <c:overlay val="0"/>
      <c:txPr>
        <a:bodyPr/>
        <a:lstStyle/>
        <a:p>
          <a:pPr>
            <a:defRPr sz="1400">
              <a:solidFill>
                <a:srgbClr val="717171"/>
              </a:solidFill>
            </a:defRPr>
          </a:pPr>
          <a:endParaRPr lang="en-FR"/>
        </a:p>
      </c:txPr>
    </c:legend>
    <c:plotVisOnly val="1"/>
    <c:dispBlanksAs val="gap"/>
    <c:showDLblsOverMax val="0"/>
  </c:chart>
  <c:spPr>
    <a:noFill/>
    <a:ln>
      <a:noFill/>
    </a:ln>
    <a:effectLst/>
  </c:spPr>
  <c:txPr>
    <a:bodyPr/>
    <a:lstStyle/>
    <a:p>
      <a:pPr>
        <a:defRPr sz="1000"/>
      </a:pPr>
      <a:endParaRPr lang="en-FR"/>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780409980267962"/>
          <c:y val="2.3383138044639623E-2"/>
          <c:w val="0.52757129118412405"/>
          <c:h val="0.96245854307376566"/>
        </c:manualLayout>
      </c:layout>
      <c:barChart>
        <c:barDir val="bar"/>
        <c:grouping val="clustered"/>
        <c:varyColors val="0"/>
        <c:ser>
          <c:idx val="0"/>
          <c:order val="0"/>
          <c:tx>
            <c:strRef>
              <c:f>Sheet1!$B$1</c:f>
              <c:strCache>
                <c:ptCount val="1"/>
                <c:pt idx="0">
                  <c:v>raisons</c:v>
                </c:pt>
              </c:strCache>
            </c:strRef>
          </c:tx>
          <c:spPr>
            <a:solidFill>
              <a:schemeClr val="tx1"/>
            </a:solidFill>
            <a:ln>
              <a:noFill/>
            </a:ln>
            <a:effectLst/>
          </c:spPr>
          <c:invertIfNegative val="0"/>
          <c:dPt>
            <c:idx val="2"/>
            <c:invertIfNegative val="0"/>
            <c:bubble3D val="0"/>
            <c:extLst>
              <c:ext xmlns:c16="http://schemas.microsoft.com/office/drawing/2014/chart" uri="{C3380CC4-5D6E-409C-BE32-E72D297353CC}">
                <c16:uniqueId val="{00000001-F489-4337-9C8B-5890D1F74693}"/>
              </c:ext>
            </c:extLst>
          </c:dPt>
          <c:dPt>
            <c:idx val="12"/>
            <c:invertIfNegative val="0"/>
            <c:bubble3D val="0"/>
            <c:extLst>
              <c:ext xmlns:c16="http://schemas.microsoft.com/office/drawing/2014/chart" uri="{C3380CC4-5D6E-409C-BE32-E72D297353CC}">
                <c16:uniqueId val="{00000004-F489-4337-9C8B-5890D1F74693}"/>
              </c:ext>
            </c:extLst>
          </c:dPt>
          <c:dLbls>
            <c:dLbl>
              <c:idx val="9"/>
              <c:layout>
                <c:manualLayout>
                  <c:x val="-1.6600782229826663E-2"/>
                  <c:y val="1.0772922235747404E-16"/>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AD78-4827-82DA-0D41AE7ED1C9}"/>
                </c:ext>
              </c:extLst>
            </c:dLbl>
            <c:dLbl>
              <c:idx val="10"/>
              <c:layout>
                <c:manualLayout>
                  <c:x val="-1.5390902946246588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AD78-4827-82DA-0D41AE7ED1C9}"/>
                </c:ext>
              </c:extLst>
            </c:dLbl>
            <c:spPr>
              <a:noFill/>
              <a:ln>
                <a:noFill/>
              </a:ln>
              <a:effectLst/>
            </c:spPr>
            <c:txPr>
              <a:bodyPr rot="0" spcFirstLastPara="1" vertOverflow="ellipsis" vert="horz" wrap="square" anchor="ctr" anchorCtr="1"/>
              <a:lstStyle/>
              <a:p>
                <a:pPr>
                  <a:defRPr sz="1600" b="0"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Manque de confiance dans ces produits</c:v>
                </c:pt>
                <c:pt idx="1">
                  <c:v>Manque d’informations à ce sujet</c:v>
                </c:pt>
                <c:pt idx="2">
                  <c:v>Manque de transparence</c:v>
                </c:pt>
                <c:pt idx="3">
                  <c:v>Manque de ressources financières</c:v>
                </c:pt>
                <c:pt idx="4">
                  <c:v>La rentabilité estimée</c:v>
                </c:pt>
                <c:pt idx="5">
                  <c:v>Manque de compétences</c:v>
                </c:pt>
                <c:pt idx="6">
                  <c:v>Le risque de greenwashing</c:v>
                </c:pt>
                <c:pt idx="7">
                  <c:v>Désaccord avec les critères de durabilité</c:v>
                </c:pt>
                <c:pt idx="8">
                  <c:v>Âge avancé</c:v>
                </c:pt>
                <c:pt idx="9">
                  <c:v>Manque de confiance en général</c:v>
                </c:pt>
                <c:pt idx="10">
                  <c:v>Préférence pour d'autres investissements</c:v>
                </c:pt>
                <c:pt idx="11">
                  <c:v>Autres raisons</c:v>
                </c:pt>
                <c:pt idx="12">
                  <c:v>Je ne sais pas</c:v>
                </c:pt>
              </c:strCache>
            </c:strRef>
          </c:cat>
          <c:val>
            <c:numRef>
              <c:f>Sheet1!$B$2:$B$14</c:f>
              <c:numCache>
                <c:formatCode>General</c:formatCode>
                <c:ptCount val="13"/>
                <c:pt idx="0">
                  <c:v>31</c:v>
                </c:pt>
                <c:pt idx="1">
                  <c:v>28</c:v>
                </c:pt>
                <c:pt idx="2">
                  <c:v>24</c:v>
                </c:pt>
                <c:pt idx="3">
                  <c:v>23</c:v>
                </c:pt>
                <c:pt idx="4">
                  <c:v>18</c:v>
                </c:pt>
                <c:pt idx="5">
                  <c:v>17</c:v>
                </c:pt>
                <c:pt idx="6">
                  <c:v>14</c:v>
                </c:pt>
                <c:pt idx="7">
                  <c:v>9</c:v>
                </c:pt>
                <c:pt idx="8">
                  <c:v>4</c:v>
                </c:pt>
                <c:pt idx="9">
                  <c:v>2</c:v>
                </c:pt>
                <c:pt idx="10">
                  <c:v>2</c:v>
                </c:pt>
                <c:pt idx="11">
                  <c:v>4</c:v>
                </c:pt>
                <c:pt idx="12">
                  <c:v>17</c:v>
                </c:pt>
              </c:numCache>
            </c:numRef>
          </c:val>
          <c:extLst>
            <c:ext xmlns:c16="http://schemas.microsoft.com/office/drawing/2014/chart" uri="{C3380CC4-5D6E-409C-BE32-E72D297353CC}">
              <c16:uniqueId val="{00000002-F489-4337-9C8B-5890D1F74693}"/>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600">
          <a:solidFill>
            <a:schemeClr val="tx1"/>
          </a:solidFill>
        </a:defRPr>
      </a:pPr>
      <a:endParaRPr lang="en-FR"/>
    </a:p>
  </c:txPr>
  <c:externalData r:id="rId3">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24287088158759"/>
          <c:y val="5.5134555892910522E-3"/>
          <c:w val="0.52757129118412405"/>
          <c:h val="0.96245854307376566"/>
        </c:manualLayout>
      </c:layout>
      <c:barChart>
        <c:barDir val="bar"/>
        <c:grouping val="clustered"/>
        <c:varyColors val="0"/>
        <c:ser>
          <c:idx val="0"/>
          <c:order val="0"/>
          <c:tx>
            <c:strRef>
              <c:f>Sheet1!$B$1</c:f>
              <c:strCache>
                <c:ptCount val="1"/>
                <c:pt idx="0">
                  <c:v>raisons</c:v>
                </c:pt>
              </c:strCache>
            </c:strRef>
          </c:tx>
          <c:spPr>
            <a:solidFill>
              <a:srgbClr val="00B050"/>
            </a:solidFill>
            <a:ln>
              <a:noFill/>
            </a:ln>
            <a:effectLst/>
          </c:spPr>
          <c:invertIfNegative val="0"/>
          <c:dPt>
            <c:idx val="1"/>
            <c:invertIfNegative val="0"/>
            <c:bubble3D val="0"/>
            <c:extLst>
              <c:ext xmlns:c16="http://schemas.microsoft.com/office/drawing/2014/chart" uri="{C3380CC4-5D6E-409C-BE32-E72D297353CC}">
                <c16:uniqueId val="{00000001-7846-413C-846D-601B3B32568F}"/>
              </c:ext>
            </c:extLst>
          </c:dPt>
          <c:dPt>
            <c:idx val="8"/>
            <c:invertIfNegative val="0"/>
            <c:bubble3D val="0"/>
            <c:spPr>
              <a:solidFill>
                <a:schemeClr val="accent3"/>
              </a:solidFill>
              <a:ln>
                <a:noFill/>
              </a:ln>
              <a:effectLst/>
            </c:spPr>
            <c:extLst>
              <c:ext xmlns:c16="http://schemas.microsoft.com/office/drawing/2014/chart" uri="{C3380CC4-5D6E-409C-BE32-E72D297353CC}">
                <c16:uniqueId val="{00000006-2B62-4E8D-9ABA-61CC3B9711BD}"/>
              </c:ext>
            </c:extLst>
          </c:dPt>
          <c:dPt>
            <c:idx val="9"/>
            <c:invertIfNegative val="0"/>
            <c:bubble3D val="0"/>
            <c:spPr>
              <a:solidFill>
                <a:schemeClr val="tx1"/>
              </a:solidFill>
              <a:ln>
                <a:noFill/>
              </a:ln>
              <a:effectLst/>
            </c:spPr>
            <c:extLst>
              <c:ext xmlns:c16="http://schemas.microsoft.com/office/drawing/2014/chart" uri="{C3380CC4-5D6E-409C-BE32-E72D297353CC}">
                <c16:uniqueId val="{00000007-2B62-4E8D-9ABA-61CC3B9711BD}"/>
              </c:ext>
            </c:extLst>
          </c:dPt>
          <c:dLbls>
            <c:dLbl>
              <c:idx val="0"/>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2-1E20-B94E-87FA-8EB3DA268FF4}"/>
                </c:ext>
              </c:extLst>
            </c:dLbl>
            <c:dLbl>
              <c:idx val="1"/>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1-7846-413C-846D-601B3B32568F}"/>
                </c:ext>
              </c:extLst>
            </c:dLbl>
            <c:dLbl>
              <c:idx val="2"/>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1-1E20-B94E-87FA-8EB3DA268FF4}"/>
                </c:ext>
              </c:extLst>
            </c:dLbl>
            <c:dLbl>
              <c:idx val="3"/>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0-1E20-B94E-87FA-8EB3DA268FF4}"/>
                </c:ext>
              </c:extLst>
            </c:dLbl>
            <c:dLbl>
              <c:idx val="7"/>
              <c:layout>
                <c:manualLayout>
                  <c:x val="-8.7235154328676567E-4"/>
                  <c:y val="5.876207282980668E-3"/>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8-2B62-4E8D-9ABA-61CC3B9711BD}"/>
                </c:ext>
              </c:extLst>
            </c:dLbl>
            <c:dLbl>
              <c:idx val="8"/>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6-2B62-4E8D-9ABA-61CC3B9711BD}"/>
                </c:ext>
              </c:extLst>
            </c:dLbl>
            <c:dLbl>
              <c:idx val="9"/>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7-2B62-4E8D-9ABA-61CC3B9711BD}"/>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Sheet1!$A$2:$A$11</c:f>
              <c:strCache>
                <c:ptCount val="10"/>
                <c:pt idx="0">
                  <c:v>Plus de garanties sur le rendement financier des produits</c:v>
                </c:pt>
                <c:pt idx="1">
                  <c:v>Plus d’informations sur la durabilité et la finance durable en général</c:v>
                </c:pt>
                <c:pt idx="2">
                  <c:v>Plus d’informations sur les impacts possibles et les critères de durabilité des produits</c:v>
                </c:pt>
                <c:pt idx="3">
                  <c:v>Plus grande offre de produits</c:v>
                </c:pt>
                <c:pt idx="4">
                  <c:v>Plus de transparence</c:v>
                </c:pt>
                <c:pt idx="5">
                  <c:v>Défiscalisation</c:v>
                </c:pt>
                <c:pt idx="6">
                  <c:v>Garanties sur la durabilité des produits</c:v>
                </c:pt>
                <c:pt idx="7">
                  <c:v>Autres facteurs</c:v>
                </c:pt>
                <c:pt idx="8">
                  <c:v>Aucun facteur ne peut me motiver à investir dans ces produits </c:v>
                </c:pt>
                <c:pt idx="9">
                  <c:v>Ne sait pas</c:v>
                </c:pt>
              </c:strCache>
            </c:strRef>
          </c:cat>
          <c:val>
            <c:numRef>
              <c:f>Sheet1!$B$2:$B$11</c:f>
              <c:numCache>
                <c:formatCode>General</c:formatCode>
                <c:ptCount val="10"/>
                <c:pt idx="0">
                  <c:v>58</c:v>
                </c:pt>
                <c:pt idx="1">
                  <c:v>51</c:v>
                </c:pt>
                <c:pt idx="2">
                  <c:v>49</c:v>
                </c:pt>
                <c:pt idx="3">
                  <c:v>25</c:v>
                </c:pt>
                <c:pt idx="4">
                  <c:v>1</c:v>
                </c:pt>
                <c:pt idx="5">
                  <c:v>1</c:v>
                </c:pt>
                <c:pt idx="6">
                  <c:v>1</c:v>
                </c:pt>
                <c:pt idx="7">
                  <c:v>2</c:v>
                </c:pt>
                <c:pt idx="8">
                  <c:v>11</c:v>
                </c:pt>
                <c:pt idx="9">
                  <c:v>7</c:v>
                </c:pt>
              </c:numCache>
            </c:numRef>
          </c:val>
          <c:extLst>
            <c:ext xmlns:c16="http://schemas.microsoft.com/office/drawing/2014/chart" uri="{C3380CC4-5D6E-409C-BE32-E72D297353CC}">
              <c16:uniqueId val="{00000004-2B62-4E8D-9ABA-61CC3B9711BD}"/>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6637931239797609"/>
          <c:y val="5.5135293001775517E-3"/>
          <c:w val="0.52757129118412405"/>
          <c:h val="0.96245854307376566"/>
        </c:manualLayout>
      </c:layout>
      <c:barChart>
        <c:barDir val="bar"/>
        <c:grouping val="clustered"/>
        <c:varyColors val="0"/>
        <c:ser>
          <c:idx val="0"/>
          <c:order val="0"/>
          <c:tx>
            <c:strRef>
              <c:f>Sheet1!$B$1</c:f>
              <c:strCache>
                <c:ptCount val="1"/>
                <c:pt idx="0">
                  <c:v>raisons</c:v>
                </c:pt>
              </c:strCache>
            </c:strRef>
          </c:tx>
          <c:spPr>
            <a:solidFill>
              <a:srgbClr val="00B050"/>
            </a:solidFill>
            <a:ln>
              <a:noFill/>
            </a:ln>
            <a:effectLst/>
          </c:spPr>
          <c:invertIfNegative val="0"/>
          <c:dPt>
            <c:idx val="1"/>
            <c:invertIfNegative val="0"/>
            <c:bubble3D val="0"/>
            <c:extLst>
              <c:ext xmlns:c16="http://schemas.microsoft.com/office/drawing/2014/chart" uri="{C3380CC4-5D6E-409C-BE32-E72D297353CC}">
                <c16:uniqueId val="{00000001-1945-42EA-8102-A45DEA33A727}"/>
              </c:ext>
            </c:extLst>
          </c:dPt>
          <c:dPt>
            <c:idx val="8"/>
            <c:invertIfNegative val="0"/>
            <c:bubble3D val="0"/>
            <c:extLst>
              <c:ext xmlns:c16="http://schemas.microsoft.com/office/drawing/2014/chart" uri="{C3380CC4-5D6E-409C-BE32-E72D297353CC}">
                <c16:uniqueId val="{00000003-1945-42EA-8102-A45DEA33A727}"/>
              </c:ext>
            </c:extLst>
          </c:dPt>
          <c:dPt>
            <c:idx val="9"/>
            <c:invertIfNegative val="0"/>
            <c:bubble3D val="0"/>
            <c:extLst>
              <c:ext xmlns:c16="http://schemas.microsoft.com/office/drawing/2014/chart" uri="{C3380CC4-5D6E-409C-BE32-E72D297353CC}">
                <c16:uniqueId val="{00000005-1945-42EA-8102-A45DEA33A727}"/>
              </c:ext>
            </c:extLst>
          </c:dPt>
          <c:dPt>
            <c:idx val="10"/>
            <c:invertIfNegative val="0"/>
            <c:bubble3D val="0"/>
            <c:spPr>
              <a:solidFill>
                <a:schemeClr val="tx1"/>
              </a:solidFill>
              <a:ln>
                <a:noFill/>
              </a:ln>
              <a:effectLst/>
            </c:spPr>
            <c:extLst>
              <c:ext xmlns:c16="http://schemas.microsoft.com/office/drawing/2014/chart" uri="{C3380CC4-5D6E-409C-BE32-E72D297353CC}">
                <c16:uniqueId val="{00000009-1945-42EA-8102-A45DEA33A727}"/>
              </c:ext>
            </c:extLst>
          </c:dPt>
          <c:dLbls>
            <c:dLbl>
              <c:idx val="7"/>
              <c:layout>
                <c:manualLayout>
                  <c:x val="-2.1440251731103852E-2"/>
                  <c:y val="1.4696301876037012E-3"/>
                </c:manualLayout>
              </c:layout>
              <c:spPr>
                <a:noFill/>
                <a:ln>
                  <a:noFill/>
                </a:ln>
                <a:effectLst/>
              </c:spPr>
              <c:txPr>
                <a:bodyPr rot="0" spcFirstLastPara="1" vertOverflow="ellipsis" vert="horz" wrap="square" lIns="38100" tIns="19050" rIns="38100" bIns="19050" anchor="ctr" anchorCtr="1">
                  <a:noAutofit/>
                </a:bodyPr>
                <a:lstStyle/>
                <a:p>
                  <a:pPr>
                    <a:defRPr sz="1197" b="1" i="0" u="none" strike="noStrike" kern="1200" baseline="0">
                      <a:solidFill>
                        <a:schemeClr val="bg1"/>
                      </a:solidFill>
                      <a:latin typeface="+mn-lt"/>
                      <a:ea typeface="+mn-ea"/>
                      <a:cs typeface="+mn-cs"/>
                    </a:defRPr>
                  </a:pPr>
                  <a:endParaRPr lang="en-FR"/>
                </a:p>
              </c:txPr>
              <c:dLblPos val="outEnd"/>
              <c:showLegendKey val="0"/>
              <c:showVal val="1"/>
              <c:showCatName val="0"/>
              <c:showSerName val="0"/>
              <c:showPercent val="0"/>
              <c:showBubbleSize val="0"/>
              <c:extLst>
                <c:ext xmlns:c15="http://schemas.microsoft.com/office/drawing/2012/chart" uri="{CE6537A1-D6FC-4f65-9D91-7224C49458BB}">
                  <c15:layout>
                    <c:manualLayout>
                      <c:w val="2.2570250402141959E-2"/>
                      <c:h val="4.0428306106906252E-2"/>
                    </c:manualLayout>
                  </c15:layout>
                </c:ext>
                <c:ext xmlns:c16="http://schemas.microsoft.com/office/drawing/2014/chart" uri="{C3380CC4-5D6E-409C-BE32-E72D297353CC}">
                  <c16:uniqueId val="{00000006-1945-42EA-8102-A45DEA33A727}"/>
                </c:ext>
              </c:extLst>
            </c:dLbl>
            <c:dLbl>
              <c:idx val="8"/>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3-1945-42EA-8102-A45DEA33A727}"/>
                </c:ext>
              </c:extLst>
            </c:dLbl>
            <c:dLbl>
              <c:idx val="9"/>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tx1"/>
                      </a:solidFill>
                      <a:latin typeface="+mn-lt"/>
                      <a:ea typeface="+mn-ea"/>
                      <a:cs typeface="+mn-cs"/>
                    </a:defRPr>
                  </a:pPr>
                  <a:endParaRPr lang="en-FR"/>
                </a:p>
              </c:txPr>
              <c:dLblPos val="inEnd"/>
              <c:showLegendKey val="0"/>
              <c:showVal val="1"/>
              <c:showCatName val="0"/>
              <c:showSerName val="0"/>
              <c:showPercent val="0"/>
              <c:showBubbleSize val="0"/>
              <c:extLst>
                <c:ext xmlns:c16="http://schemas.microsoft.com/office/drawing/2014/chart" uri="{C3380CC4-5D6E-409C-BE32-E72D297353CC}">
                  <c16:uniqueId val="{00000005-1945-42EA-8102-A45DEA33A72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Les banques</c:v>
                </c:pt>
                <c:pt idx="1">
                  <c:v>La presse économique et financière</c:v>
                </c:pt>
                <c:pt idx="2">
                  <c:v>Les conseilles financiers indépendants</c:v>
                </c:pt>
                <c:pt idx="3">
                  <c:v>Les proches</c:v>
                </c:pt>
                <c:pt idx="4">
                  <c:v>L'internet (hors réseaux sociaux)</c:v>
                </c:pt>
                <c:pt idx="5">
                  <c:v>Les ONG</c:v>
                </c:pt>
                <c:pt idx="6">
                  <c:v>Les assurances</c:v>
                </c:pt>
                <c:pt idx="7">
                  <c:v>Les réseaux sociaux</c:v>
                </c:pt>
                <c:pt idx="8">
                  <c:v>Le gouvernement</c:v>
                </c:pt>
                <c:pt idx="9">
                  <c:v>Autres sources</c:v>
                </c:pt>
                <c:pt idx="10">
                  <c:v>Je ne sais pas</c:v>
                </c:pt>
              </c:strCache>
            </c:strRef>
          </c:cat>
          <c:val>
            <c:numRef>
              <c:f>Sheet1!$B$2:$B$12</c:f>
              <c:numCache>
                <c:formatCode>General</c:formatCode>
                <c:ptCount val="11"/>
                <c:pt idx="0">
                  <c:v>61</c:v>
                </c:pt>
                <c:pt idx="1">
                  <c:v>44</c:v>
                </c:pt>
                <c:pt idx="2">
                  <c:v>37</c:v>
                </c:pt>
                <c:pt idx="3">
                  <c:v>31</c:v>
                </c:pt>
                <c:pt idx="4">
                  <c:v>29</c:v>
                </c:pt>
                <c:pt idx="5">
                  <c:v>22</c:v>
                </c:pt>
                <c:pt idx="6">
                  <c:v>22</c:v>
                </c:pt>
                <c:pt idx="7">
                  <c:v>8</c:v>
                </c:pt>
                <c:pt idx="8">
                  <c:v>1</c:v>
                </c:pt>
                <c:pt idx="9">
                  <c:v>1</c:v>
                </c:pt>
                <c:pt idx="10">
                  <c:v>8</c:v>
                </c:pt>
              </c:numCache>
            </c:numRef>
          </c:val>
          <c:extLst>
            <c:ext xmlns:c16="http://schemas.microsoft.com/office/drawing/2014/chart" uri="{C3380CC4-5D6E-409C-BE32-E72D297353CC}">
              <c16:uniqueId val="{00000007-1945-42EA-8102-A45DEA33A727}"/>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4724287088158759"/>
          <c:y val="0"/>
          <c:w val="0.52757129118412405"/>
          <c:h val="0.96245854307376566"/>
        </c:manualLayout>
      </c:layout>
      <c:barChart>
        <c:barDir val="bar"/>
        <c:grouping val="clustered"/>
        <c:varyColors val="0"/>
        <c:ser>
          <c:idx val="0"/>
          <c:order val="0"/>
          <c:tx>
            <c:strRef>
              <c:f>Sheet1!$B$1</c:f>
              <c:strCache>
                <c:ptCount val="1"/>
                <c:pt idx="0">
                  <c:v>raisons</c:v>
                </c:pt>
              </c:strCache>
            </c:strRef>
          </c:tx>
          <c:spPr>
            <a:solidFill>
              <a:srgbClr val="00B050"/>
            </a:solidFill>
            <a:ln>
              <a:noFill/>
            </a:ln>
            <a:effectLst/>
          </c:spPr>
          <c:invertIfNegative val="0"/>
          <c:dPt>
            <c:idx val="0"/>
            <c:invertIfNegative val="0"/>
            <c:bubble3D val="0"/>
            <c:extLst>
              <c:ext xmlns:c16="http://schemas.microsoft.com/office/drawing/2014/chart" uri="{C3380CC4-5D6E-409C-BE32-E72D297353CC}">
                <c16:uniqueId val="{0000000D-61F1-430A-85AC-2818432538D7}"/>
              </c:ext>
            </c:extLst>
          </c:dPt>
          <c:dPt>
            <c:idx val="1"/>
            <c:invertIfNegative val="0"/>
            <c:bubble3D val="0"/>
            <c:extLst>
              <c:ext xmlns:c16="http://schemas.microsoft.com/office/drawing/2014/chart" uri="{C3380CC4-5D6E-409C-BE32-E72D297353CC}">
                <c16:uniqueId val="{00000001-61F1-430A-85AC-2818432538D7}"/>
              </c:ext>
            </c:extLst>
          </c:dPt>
          <c:dPt>
            <c:idx val="2"/>
            <c:invertIfNegative val="0"/>
            <c:bubble3D val="0"/>
            <c:extLst>
              <c:ext xmlns:c16="http://schemas.microsoft.com/office/drawing/2014/chart" uri="{C3380CC4-5D6E-409C-BE32-E72D297353CC}">
                <c16:uniqueId val="{0000000E-61F1-430A-85AC-2818432538D7}"/>
              </c:ext>
            </c:extLst>
          </c:dPt>
          <c:dPt>
            <c:idx val="3"/>
            <c:invertIfNegative val="0"/>
            <c:bubble3D val="0"/>
            <c:extLst>
              <c:ext xmlns:c16="http://schemas.microsoft.com/office/drawing/2014/chart" uri="{C3380CC4-5D6E-409C-BE32-E72D297353CC}">
                <c16:uniqueId val="{0000000F-61F1-430A-85AC-2818432538D7}"/>
              </c:ext>
            </c:extLst>
          </c:dPt>
          <c:dPt>
            <c:idx val="4"/>
            <c:invertIfNegative val="0"/>
            <c:bubble3D val="0"/>
            <c:extLst>
              <c:ext xmlns:c16="http://schemas.microsoft.com/office/drawing/2014/chart" uri="{C3380CC4-5D6E-409C-BE32-E72D297353CC}">
                <c16:uniqueId val="{0000000C-61F1-430A-85AC-2818432538D7}"/>
              </c:ext>
            </c:extLst>
          </c:dPt>
          <c:dPt>
            <c:idx val="5"/>
            <c:invertIfNegative val="0"/>
            <c:bubble3D val="0"/>
            <c:spPr>
              <a:solidFill>
                <a:schemeClr val="tx1"/>
              </a:solidFill>
              <a:ln>
                <a:noFill/>
              </a:ln>
              <a:effectLst/>
            </c:spPr>
            <c:extLst>
              <c:ext xmlns:c16="http://schemas.microsoft.com/office/drawing/2014/chart" uri="{C3380CC4-5D6E-409C-BE32-E72D297353CC}">
                <c16:uniqueId val="{0000000B-61F1-430A-85AC-2818432538D7}"/>
              </c:ext>
            </c:extLst>
          </c:dPt>
          <c:dLbls>
            <c:dLbl>
              <c:idx val="4"/>
              <c:layout>
                <c:manualLayout>
                  <c:x val="-1.6600782229826663E-2"/>
                  <c:y val="0"/>
                </c:manualLayout>
              </c:layout>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C-61F1-430A-85AC-2818432538D7}"/>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en-FR"/>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Informations sur la rentabilité des produits financiers durables</c:v>
                </c:pt>
                <c:pt idx="1">
                  <c:v>Informations sur les produits financiers durables</c:v>
                </c:pt>
                <c:pt idx="2">
                  <c:v>Informations sur le concept de la finance durable </c:v>
                </c:pt>
                <c:pt idx="3">
                  <c:v>Informations pour prévenir le greenwashing</c:v>
                </c:pt>
                <c:pt idx="4">
                  <c:v>Autres informations</c:v>
                </c:pt>
                <c:pt idx="5">
                  <c:v>Ne souhaite pas recevoir davantage d'informations</c:v>
                </c:pt>
              </c:strCache>
            </c:strRef>
          </c:cat>
          <c:val>
            <c:numRef>
              <c:f>Sheet1!$B$2:$B$7</c:f>
              <c:numCache>
                <c:formatCode>General</c:formatCode>
                <c:ptCount val="6"/>
                <c:pt idx="0">
                  <c:v>50</c:v>
                </c:pt>
                <c:pt idx="1">
                  <c:v>48</c:v>
                </c:pt>
                <c:pt idx="2">
                  <c:v>46</c:v>
                </c:pt>
                <c:pt idx="3">
                  <c:v>35</c:v>
                </c:pt>
                <c:pt idx="4">
                  <c:v>2</c:v>
                </c:pt>
                <c:pt idx="5">
                  <c:v>30</c:v>
                </c:pt>
              </c:numCache>
            </c:numRef>
          </c:val>
          <c:extLst>
            <c:ext xmlns:c16="http://schemas.microsoft.com/office/drawing/2014/chart" uri="{C3380CC4-5D6E-409C-BE32-E72D297353CC}">
              <c16:uniqueId val="{00000009-61F1-430A-85AC-2818432538D7}"/>
            </c:ext>
          </c:extLst>
        </c:ser>
        <c:dLbls>
          <c:showLegendKey val="0"/>
          <c:showVal val="0"/>
          <c:showCatName val="0"/>
          <c:showSerName val="0"/>
          <c:showPercent val="0"/>
          <c:showBubbleSize val="0"/>
        </c:dLbls>
        <c:gapWidth val="100"/>
        <c:axId val="1507863312"/>
        <c:axId val="1430002832"/>
      </c:barChart>
      <c:catAx>
        <c:axId val="1507863312"/>
        <c:scaling>
          <c:orientation val="maxMin"/>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FR"/>
          </a:p>
        </c:txPr>
        <c:crossAx val="1430002832"/>
        <c:crosses val="autoZero"/>
        <c:auto val="1"/>
        <c:lblAlgn val="ctr"/>
        <c:lblOffset val="100"/>
        <c:noMultiLvlLbl val="0"/>
      </c:catAx>
      <c:valAx>
        <c:axId val="1430002832"/>
        <c:scaling>
          <c:orientation val="minMax"/>
          <c:max val="100"/>
        </c:scaling>
        <c:delete val="1"/>
        <c:axPos val="t"/>
        <c:numFmt formatCode="General" sourceLinked="1"/>
        <c:majorTickMark val="out"/>
        <c:minorTickMark val="none"/>
        <c:tickLblPos val="nextTo"/>
        <c:crossAx val="1507863312"/>
        <c:crosses val="autoZero"/>
        <c:crossBetween val="between"/>
      </c:valAx>
      <c:spPr>
        <a:noFill/>
        <a:ln w="25400">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solidFill>
            <a:schemeClr val="tx1"/>
          </a:solidFill>
        </a:defRPr>
      </a:pPr>
      <a:endParaRPr lang="en-FR"/>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5.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F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0C5153C-2356-8242-9D8E-F84A5D7FC958}" type="datetimeFigureOut">
              <a:rPr lang="en-FR" smtClean="0"/>
              <a:t>03/02/2023</a:t>
            </a:fld>
            <a:endParaRPr lang="en-F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F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F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F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A0B5D92-696E-064C-8D4B-58AEF084D7E5}" type="slidenum">
              <a:rPr lang="en-FR" smtClean="0"/>
              <a:t>‹#›</a:t>
            </a:fld>
            <a:endParaRPr lang="en-FR"/>
          </a:p>
        </p:txBody>
      </p:sp>
    </p:spTree>
    <p:extLst>
      <p:ext uri="{BB962C8B-B14F-4D97-AF65-F5344CB8AC3E}">
        <p14:creationId xmlns:p14="http://schemas.microsoft.com/office/powerpoint/2010/main" val="111881806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FR" dirty="0"/>
              <a:t>Multitude de sources qui sont plus ou moins consultées</a:t>
            </a:r>
          </a:p>
          <a:p>
            <a:pPr marL="171450" indent="-171450">
              <a:buFont typeface="Arial" panose="020B0604020202020204" pitchFamily="34" charset="0"/>
              <a:buChar char="•"/>
            </a:pPr>
            <a:r>
              <a:rPr lang="fr-FR" dirty="0"/>
              <a:t>La banque comme interlocuteur principal, comme acteur qui me rassure.</a:t>
            </a:r>
          </a:p>
        </p:txBody>
      </p:sp>
      <p:sp>
        <p:nvSpPr>
          <p:cNvPr id="4" name="Slide Number Placeholder 3"/>
          <p:cNvSpPr>
            <a:spLocks noGrp="1"/>
          </p:cNvSpPr>
          <p:nvPr>
            <p:ph type="sldNum" sz="quarter" idx="5"/>
          </p:nvPr>
        </p:nvSpPr>
        <p:spPr/>
        <p:txBody>
          <a:bodyPr/>
          <a:lstStyle/>
          <a:p>
            <a:fld id="{65900C33-90AE-4963-9AD8-3B07939F57E9}" type="slidenum">
              <a:rPr lang="en-GB" smtClean="0"/>
              <a:t>2</a:t>
            </a:fld>
            <a:endParaRPr lang="en-GB" dirty="0"/>
          </a:p>
        </p:txBody>
      </p:sp>
    </p:spTree>
    <p:extLst>
      <p:ext uri="{BB962C8B-B14F-4D97-AF65-F5344CB8AC3E}">
        <p14:creationId xmlns:p14="http://schemas.microsoft.com/office/powerpoint/2010/main" val="19541455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FR" dirty="0"/>
              <a:t>Multitude de sources qui sont plus ou moins consultées</a:t>
            </a:r>
          </a:p>
          <a:p>
            <a:pPr marL="171450" indent="-171450">
              <a:buFont typeface="Arial" panose="020B0604020202020204" pitchFamily="34" charset="0"/>
              <a:buChar char="•"/>
            </a:pPr>
            <a:r>
              <a:rPr lang="fr-FR" dirty="0"/>
              <a:t>La banque comme interlocuteur principal, comme acteur qui me rassure.</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5414556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FR" dirty="0"/>
              <a:t>En général, on constate que le niveau de connaissances diminue lorsqu’on parle de produits.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479120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452157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424730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0575865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fld id="{65900C33-90AE-4963-9AD8-3B07939F57E9}" type="slidenum">
              <a:rPr lang="en-GB" smtClean="0"/>
              <a:t>8</a:t>
            </a:fld>
            <a:endParaRPr lang="en-GB" dirty="0"/>
          </a:p>
        </p:txBody>
      </p:sp>
    </p:spTree>
    <p:extLst>
      <p:ext uri="{BB962C8B-B14F-4D97-AF65-F5344CB8AC3E}">
        <p14:creationId xmlns:p14="http://schemas.microsoft.com/office/powerpoint/2010/main" val="81234366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fr-FR" dirty="0"/>
              <a:t>Pacte Vert de l’UE: plus connu parmi les étrangers.</a:t>
            </a:r>
          </a:p>
          <a:p>
            <a:pPr marL="171450" indent="-171450">
              <a:buFont typeface="Arial" panose="020B0604020202020204" pitchFamily="34" charset="0"/>
              <a:buChar char="•"/>
            </a:pPr>
            <a:r>
              <a:rPr lang="fr-FR" dirty="0"/>
              <a:t>ODD des Nations Unies: plus connues parmi les jeunes.</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344417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415230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819346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912836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346357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014914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389651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fld id="{65900C33-90AE-4963-9AD8-3B07939F57E9}" type="slidenum">
              <a:rPr lang="en-GB" smtClean="0"/>
              <a:t>16</a:t>
            </a:fld>
            <a:endParaRPr lang="en-GB" dirty="0"/>
          </a:p>
        </p:txBody>
      </p:sp>
    </p:spTree>
    <p:extLst>
      <p:ext uri="{BB962C8B-B14F-4D97-AF65-F5344CB8AC3E}">
        <p14:creationId xmlns:p14="http://schemas.microsoft.com/office/powerpoint/2010/main" val="67167823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476829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494047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5900C33-90AE-4963-9AD8-3B07939F57E9}"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667026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fr-LU"/>
          </a:p>
        </p:txBody>
      </p:sp>
      <p:sp>
        <p:nvSpPr>
          <p:cNvPr id="4" name="Slide Number Placeholder 3"/>
          <p:cNvSpPr>
            <a:spLocks noGrp="1"/>
          </p:cNvSpPr>
          <p:nvPr>
            <p:ph type="sldNum" sz="quarter" idx="5"/>
          </p:nvPr>
        </p:nvSpPr>
        <p:spPr/>
        <p:txBody>
          <a:bodyPr/>
          <a:lstStyle/>
          <a:p>
            <a:fld id="{65900C33-90AE-4963-9AD8-3B07939F57E9}" type="slidenum">
              <a:rPr lang="en-GB" smtClean="0"/>
              <a:t>20</a:t>
            </a:fld>
            <a:endParaRPr lang="en-GB" dirty="0"/>
          </a:p>
        </p:txBody>
      </p:sp>
    </p:spTree>
    <p:extLst>
      <p:ext uri="{BB962C8B-B14F-4D97-AF65-F5344CB8AC3E}">
        <p14:creationId xmlns:p14="http://schemas.microsoft.com/office/powerpoint/2010/main" val="132209226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4.emf"/><Relationship Id="rId2" Type="http://schemas.openxmlformats.org/officeDocument/2006/relationships/image" Target="../media/image1.jpeg"/><Relationship Id="rId1" Type="http://schemas.openxmlformats.org/officeDocument/2006/relationships/slideMaster" Target="../slideMasters/slideMaster2.xml"/><Relationship Id="rId5" Type="http://schemas.openxmlformats.org/officeDocument/2006/relationships/image" Target="../media/image3.emf"/><Relationship Id="rId4" Type="http://schemas.openxmlformats.org/officeDocument/2006/relationships/image" Target="../media/image2.emf"/></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5.jpeg"/><Relationship Id="rId1" Type="http://schemas.openxmlformats.org/officeDocument/2006/relationships/slideMaster" Target="../slideMasters/slideMaster2.xml"/><Relationship Id="rId5" Type="http://schemas.openxmlformats.org/officeDocument/2006/relationships/image" Target="../media/image3.emf"/><Relationship Id="rId4" Type="http://schemas.openxmlformats.org/officeDocument/2006/relationships/image" Target="../media/image2.emf"/></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5.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6.emf"/><Relationship Id="rId2" Type="http://schemas.openxmlformats.org/officeDocument/2006/relationships/image" Target="../media/image7.jpeg"/><Relationship Id="rId1" Type="http://schemas.openxmlformats.org/officeDocument/2006/relationships/slideMaster" Target="../slideMasters/slideMaster2.xml"/><Relationship Id="rId5" Type="http://schemas.openxmlformats.org/officeDocument/2006/relationships/image" Target="../media/image3.emf"/><Relationship Id="rId4" Type="http://schemas.openxmlformats.org/officeDocument/2006/relationships/image" Target="../media/image2.emf"/></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7.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emf"/><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2/3/23</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7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30CE349-2C72-834C-8C7F-3A15173DF401}"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874714" y="1840623"/>
            <a:ext cx="2372485" cy="324594"/>
          </a:xfrm>
          <a:prstGeom prst="roundRect">
            <a:avLst>
              <a:gd name="adj" fmla="val 50000"/>
            </a:avLst>
          </a:prstGeom>
          <a:solidFill>
            <a:srgbClr val="96CD32"/>
          </a:solidFill>
        </p:spPr>
        <p:txBody>
          <a:bodyPr wrap="none" lIns="108000" tIns="0" rIns="108000" bIns="0" anchor="ctr" anchorCtr="0">
            <a:spAutoFit/>
          </a:bodyPr>
          <a:lstStyle>
            <a:lvl1pPr algn="l">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 name="Espace réservé du graphique 7">
            <a:extLst>
              <a:ext uri="{FF2B5EF4-FFF2-40B4-BE49-F238E27FC236}">
                <a16:creationId xmlns:a16="http://schemas.microsoft.com/office/drawing/2014/main" id="{26713F51-863E-A74E-8CBF-F0ACA60D818E}"/>
              </a:ext>
            </a:extLst>
          </p:cNvPr>
          <p:cNvSpPr>
            <a:spLocks noGrp="1"/>
          </p:cNvSpPr>
          <p:nvPr>
            <p:ph type="chart" sz="quarter" idx="43"/>
          </p:nvPr>
        </p:nvSpPr>
        <p:spPr>
          <a:xfrm>
            <a:off x="874714" y="2197676"/>
            <a:ext cx="10442575" cy="3679250"/>
          </a:xfrm>
        </p:spPr>
        <p:txBody>
          <a:bodyPr/>
          <a:lstStyle>
            <a:lvl1pPr>
              <a:defRPr sz="600" b="0" i="0">
                <a:latin typeface="Calibri Light" panose="020F0302020204030204" pitchFamily="34" charset="0"/>
                <a:cs typeface="Calibri Light" panose="020F0302020204030204" pitchFamily="34" charset="0"/>
              </a:defRPr>
            </a:lvl1pPr>
          </a:lstStyle>
          <a:p>
            <a:endParaRPr lang="en-GB"/>
          </a:p>
        </p:txBody>
      </p:sp>
      <p:sp>
        <p:nvSpPr>
          <p:cNvPr id="9" name="Espace réservé du texte 24">
            <a:extLst>
              <a:ext uri="{FF2B5EF4-FFF2-40B4-BE49-F238E27FC236}">
                <a16:creationId xmlns:a16="http://schemas.microsoft.com/office/drawing/2014/main" id="{839BE45C-F796-4343-A12C-A3E15E7ECF12}"/>
              </a:ext>
            </a:extLst>
          </p:cNvPr>
          <p:cNvSpPr>
            <a:spLocks noGrp="1"/>
          </p:cNvSpPr>
          <p:nvPr>
            <p:ph type="body" sz="quarter" idx="29"/>
          </p:nvPr>
        </p:nvSpPr>
        <p:spPr>
          <a:xfrm>
            <a:off x="4977814" y="5877341"/>
            <a:ext cx="251999" cy="251999"/>
          </a:xfrm>
          <a:prstGeom prst="ellipse">
            <a:avLst/>
          </a:prstGeom>
          <a:solidFill>
            <a:srgbClr val="001E6F"/>
          </a:solidFill>
        </p:spPr>
        <p:txBody>
          <a:bodyPr wrap="none" lIns="540000" tIns="18000" anchor="ctr" anchorCtr="0"/>
          <a:lstStyle>
            <a:lvl1pPr algn="l">
              <a:defRPr sz="9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 name="Espace réservé du texte 24">
            <a:extLst>
              <a:ext uri="{FF2B5EF4-FFF2-40B4-BE49-F238E27FC236}">
                <a16:creationId xmlns:a16="http://schemas.microsoft.com/office/drawing/2014/main" id="{A72B6E98-A1A2-3C4A-95C8-9AF41BC282C2}"/>
              </a:ext>
            </a:extLst>
          </p:cNvPr>
          <p:cNvSpPr>
            <a:spLocks noGrp="1"/>
          </p:cNvSpPr>
          <p:nvPr>
            <p:ph type="body" sz="quarter" idx="44"/>
          </p:nvPr>
        </p:nvSpPr>
        <p:spPr>
          <a:xfrm>
            <a:off x="6419265" y="5877341"/>
            <a:ext cx="251999" cy="251999"/>
          </a:xfrm>
          <a:prstGeom prst="ellipse">
            <a:avLst/>
          </a:prstGeom>
          <a:solidFill>
            <a:srgbClr val="96CD32"/>
          </a:solidFill>
        </p:spPr>
        <p:txBody>
          <a:bodyPr wrap="none" lIns="540000" tIns="18000" anchor="ctr" anchorCtr="0"/>
          <a:lstStyle>
            <a:lvl1pPr algn="l">
              <a:defRPr sz="9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D6F4E2A8-80EE-7241-B5B3-85744C77825A}"/>
              </a:ext>
            </a:extLst>
          </p:cNvPr>
          <p:cNvSpPr>
            <a:spLocks noGrp="1"/>
          </p:cNvSpPr>
          <p:nvPr>
            <p:ph type="ftr" sz="quarter" idx="45"/>
          </p:nvPr>
        </p:nvSpPr>
        <p:spPr/>
        <p:txBody>
          <a:bodyPr/>
          <a:lstStyle/>
          <a:p>
            <a:r>
              <a:rPr lang="en-GB"/>
              <a:t>ABBL/CSSF Retail Banking Survey 2022</a:t>
            </a:r>
          </a:p>
        </p:txBody>
      </p:sp>
    </p:spTree>
    <p:extLst>
      <p:ext uri="{BB962C8B-B14F-4D97-AF65-F5344CB8AC3E}">
        <p14:creationId xmlns:p14="http://schemas.microsoft.com/office/powerpoint/2010/main" val="2372695382"/>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55383F55-199A-864B-AEC3-04F74B101613}"/>
              </a:ext>
            </a:extLst>
          </p:cNvPr>
          <p:cNvPicPr>
            <a:picLocks noChangeAspect="1"/>
          </p:cNvPicPr>
          <p:nvPr userDrawn="1"/>
        </p:nvPicPr>
        <p:blipFill>
          <a:blip r:embed="rId2"/>
          <a:stretch>
            <a:fillRect/>
          </a:stretch>
        </p:blipFill>
        <p:spPr>
          <a:xfrm flipH="1">
            <a:off x="0" y="1331720"/>
            <a:ext cx="12192000" cy="5526280"/>
          </a:xfrm>
          <a:prstGeom prst="rect">
            <a:avLst/>
          </a:prstGeom>
        </p:spPr>
      </p:pic>
      <p:sp>
        <p:nvSpPr>
          <p:cNvPr id="7" name="Titre 1">
            <a:extLst>
              <a:ext uri="{FF2B5EF4-FFF2-40B4-BE49-F238E27FC236}">
                <a16:creationId xmlns:a16="http://schemas.microsoft.com/office/drawing/2014/main" id="{63F93071-C232-6944-B3AE-342005B3F211}"/>
              </a:ext>
            </a:extLst>
          </p:cNvPr>
          <p:cNvSpPr>
            <a:spLocks noGrp="1"/>
          </p:cNvSpPr>
          <p:nvPr>
            <p:ph type="ctrTitle"/>
          </p:nvPr>
        </p:nvSpPr>
        <p:spPr>
          <a:xfrm>
            <a:off x="874711" y="2750365"/>
            <a:ext cx="5670551" cy="1532920"/>
          </a:xfrm>
        </p:spPr>
        <p:txBody>
          <a:bodyPr wrap="square" anchor="t">
            <a:spAutoFit/>
          </a:bodyPr>
          <a:lstStyle>
            <a:lvl1pPr algn="l">
              <a:lnSpc>
                <a:spcPct val="75000"/>
              </a:lnSpc>
              <a:defRPr sz="6500">
                <a:solidFill>
                  <a:schemeClr val="tx1"/>
                </a:solidFill>
                <a:latin typeface="+mj-lt"/>
              </a:defRPr>
            </a:lvl1pPr>
          </a:lstStyle>
          <a:p>
            <a:r>
              <a:rPr lang="fr-FR" dirty="0"/>
              <a:t>Modifiez le style du titre</a:t>
            </a:r>
            <a:endParaRPr lang="en-GB" dirty="0"/>
          </a:p>
        </p:txBody>
      </p:sp>
      <p:sp>
        <p:nvSpPr>
          <p:cNvPr id="8" name="Sous-titre 2">
            <a:extLst>
              <a:ext uri="{FF2B5EF4-FFF2-40B4-BE49-F238E27FC236}">
                <a16:creationId xmlns:a16="http://schemas.microsoft.com/office/drawing/2014/main" id="{AFC3441E-1746-FD41-AA1B-5E819BDF0BF6}"/>
              </a:ext>
            </a:extLst>
          </p:cNvPr>
          <p:cNvSpPr>
            <a:spLocks noGrp="1"/>
          </p:cNvSpPr>
          <p:nvPr>
            <p:ph type="subTitle" idx="1"/>
          </p:nvPr>
        </p:nvSpPr>
        <p:spPr>
          <a:xfrm>
            <a:off x="874712" y="2307672"/>
            <a:ext cx="4772026" cy="206851"/>
          </a:xfrm>
        </p:spPr>
        <p:txBody>
          <a:bodyPr wrap="square"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9" name="Image 8">
            <a:extLst>
              <a:ext uri="{FF2B5EF4-FFF2-40B4-BE49-F238E27FC236}">
                <a16:creationId xmlns:a16="http://schemas.microsoft.com/office/drawing/2014/main" id="{A85874EE-880C-9A46-92CB-3A8DE8FF01B7}"/>
              </a:ext>
            </a:extLst>
          </p:cNvPr>
          <p:cNvPicPr>
            <a:picLocks noChangeAspect="1"/>
          </p:cNvPicPr>
          <p:nvPr userDrawn="1"/>
        </p:nvPicPr>
        <p:blipFill>
          <a:blip r:embed="rId3"/>
          <a:srcRect/>
          <a:stretch/>
        </p:blipFill>
        <p:spPr>
          <a:xfrm>
            <a:off x="8028597" y="0"/>
            <a:ext cx="3694482" cy="1211139"/>
          </a:xfrm>
          <a:prstGeom prst="rect">
            <a:avLst/>
          </a:prstGeom>
        </p:spPr>
      </p:pic>
      <p:pic>
        <p:nvPicPr>
          <p:cNvPr id="2" name="Image 1">
            <a:extLst>
              <a:ext uri="{FF2B5EF4-FFF2-40B4-BE49-F238E27FC236}">
                <a16:creationId xmlns:a16="http://schemas.microsoft.com/office/drawing/2014/main" id="{7EAAD0F2-08BD-5943-8821-92FF19FE824A}"/>
              </a:ext>
            </a:extLst>
          </p:cNvPr>
          <p:cNvPicPr>
            <a:picLocks noChangeAspect="1"/>
          </p:cNvPicPr>
          <p:nvPr userDrawn="1"/>
        </p:nvPicPr>
        <p:blipFill>
          <a:blip r:embed="rId4"/>
          <a:stretch>
            <a:fillRect/>
          </a:stretch>
        </p:blipFill>
        <p:spPr>
          <a:xfrm>
            <a:off x="874711" y="368300"/>
            <a:ext cx="1689100" cy="844550"/>
          </a:xfrm>
          <a:prstGeom prst="rect">
            <a:avLst/>
          </a:prstGeom>
        </p:spPr>
      </p:pic>
    </p:spTree>
    <p:extLst>
      <p:ext uri="{BB962C8B-B14F-4D97-AF65-F5344CB8AC3E}">
        <p14:creationId xmlns:p14="http://schemas.microsoft.com/office/powerpoint/2010/main" val="206483054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Diapositive de titre">
    <p:spTree>
      <p:nvGrpSpPr>
        <p:cNvPr id="1" name=""/>
        <p:cNvGrpSpPr/>
        <p:nvPr/>
      </p:nvGrpSpPr>
      <p:grpSpPr>
        <a:xfrm>
          <a:off x="0" y="0"/>
          <a:ext cx="0" cy="0"/>
          <a:chOff x="0" y="0"/>
          <a:chExt cx="0" cy="0"/>
        </a:xfrm>
      </p:grpSpPr>
      <p:pic>
        <p:nvPicPr>
          <p:cNvPr id="11" name="Image 10">
            <a:extLst>
              <a:ext uri="{FF2B5EF4-FFF2-40B4-BE49-F238E27FC236}">
                <a16:creationId xmlns:a16="http://schemas.microsoft.com/office/drawing/2014/main" id="{1C0BC8D7-2183-4440-BEE9-C97904CFB189}"/>
              </a:ext>
            </a:extLst>
          </p:cNvPr>
          <p:cNvPicPr>
            <a:picLocks noChangeAspect="1"/>
          </p:cNvPicPr>
          <p:nvPr userDrawn="1"/>
        </p:nvPicPr>
        <p:blipFill>
          <a:blip r:embed="rId2"/>
          <a:stretch>
            <a:fillRect/>
          </a:stretch>
        </p:blipFill>
        <p:spPr>
          <a:xfrm>
            <a:off x="0" y="350645"/>
            <a:ext cx="12192000" cy="5526280"/>
          </a:xfrm>
          <a:prstGeom prst="rect">
            <a:avLst/>
          </a:prstGeom>
        </p:spPr>
      </p:pic>
      <p:sp>
        <p:nvSpPr>
          <p:cNvPr id="2" name="Titre 1">
            <a:extLst>
              <a:ext uri="{FF2B5EF4-FFF2-40B4-BE49-F238E27FC236}">
                <a16:creationId xmlns:a16="http://schemas.microsoft.com/office/drawing/2014/main" id="{95840BD7-BBB6-A14A-B500-75FF227929DA}"/>
              </a:ext>
            </a:extLst>
          </p:cNvPr>
          <p:cNvSpPr>
            <a:spLocks noGrp="1"/>
          </p:cNvSpPr>
          <p:nvPr>
            <p:ph type="ctrTitle"/>
          </p:nvPr>
        </p:nvSpPr>
        <p:spPr>
          <a:xfrm>
            <a:off x="6096000" y="2044005"/>
            <a:ext cx="5221288" cy="1246495"/>
          </a:xfrm>
        </p:spPr>
        <p:txBody>
          <a:bodyPr anchor="t">
            <a:spAutoFit/>
          </a:bodyPr>
          <a:lstStyle>
            <a:lvl1pPr algn="l">
              <a:lnSpc>
                <a:spcPct val="80000"/>
              </a:lnSpc>
              <a:defRPr sz="5000">
                <a:solidFill>
                  <a:schemeClr val="tx1"/>
                </a:solidFill>
                <a:latin typeface="+mj-lt"/>
              </a:defRPr>
            </a:lvl1pPr>
          </a:lstStyle>
          <a:p>
            <a:r>
              <a:rPr lang="fr-FR" dirty="0"/>
              <a:t>Modifiez le style du titre</a:t>
            </a:r>
            <a:endParaRPr lang="en-GB" dirty="0"/>
          </a:p>
        </p:txBody>
      </p:sp>
      <p:sp>
        <p:nvSpPr>
          <p:cNvPr id="3" name="Sous-titre 2">
            <a:extLst>
              <a:ext uri="{FF2B5EF4-FFF2-40B4-BE49-F238E27FC236}">
                <a16:creationId xmlns:a16="http://schemas.microsoft.com/office/drawing/2014/main" id="{44EAB59A-6297-E44F-9E4C-9ABAA6BB7D26}"/>
              </a:ext>
            </a:extLst>
          </p:cNvPr>
          <p:cNvSpPr>
            <a:spLocks noGrp="1"/>
          </p:cNvSpPr>
          <p:nvPr>
            <p:ph type="subTitle" idx="1"/>
          </p:nvPr>
        </p:nvSpPr>
        <p:spPr>
          <a:xfrm>
            <a:off x="6096000" y="1601312"/>
            <a:ext cx="5221288" cy="206851"/>
          </a:xfrm>
        </p:spPr>
        <p:txBody>
          <a:bodyPr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8" name="Image 7">
            <a:extLst>
              <a:ext uri="{FF2B5EF4-FFF2-40B4-BE49-F238E27FC236}">
                <a16:creationId xmlns:a16="http://schemas.microsoft.com/office/drawing/2014/main" id="{1FA6167B-CBC7-AF4C-8BEC-081F15F64CF1}"/>
              </a:ext>
            </a:extLst>
          </p:cNvPr>
          <p:cNvPicPr>
            <a:picLocks noChangeAspect="1"/>
          </p:cNvPicPr>
          <p:nvPr userDrawn="1"/>
        </p:nvPicPr>
        <p:blipFill>
          <a:blip r:embed="rId3"/>
          <a:srcRect/>
          <a:stretch/>
        </p:blipFill>
        <p:spPr>
          <a:xfrm>
            <a:off x="8032592" y="5728204"/>
            <a:ext cx="3688080" cy="1209040"/>
          </a:xfrm>
          <a:prstGeom prst="rect">
            <a:avLst/>
          </a:prstGeom>
        </p:spPr>
      </p:pic>
      <p:pic>
        <p:nvPicPr>
          <p:cNvPr id="9" name="Image 8">
            <a:extLst>
              <a:ext uri="{FF2B5EF4-FFF2-40B4-BE49-F238E27FC236}">
                <a16:creationId xmlns:a16="http://schemas.microsoft.com/office/drawing/2014/main" id="{2B56830E-7C74-E741-B660-B023E48C9D5F}"/>
              </a:ext>
            </a:extLst>
          </p:cNvPr>
          <p:cNvPicPr>
            <a:picLocks noChangeAspect="1"/>
          </p:cNvPicPr>
          <p:nvPr userDrawn="1"/>
        </p:nvPicPr>
        <p:blipFill>
          <a:blip r:embed="rId4"/>
          <a:srcRect/>
          <a:stretch/>
        </p:blipFill>
        <p:spPr>
          <a:xfrm>
            <a:off x="8026190" y="5728204"/>
            <a:ext cx="3694482" cy="1211139"/>
          </a:xfrm>
          <a:prstGeom prst="rect">
            <a:avLst/>
          </a:prstGeom>
        </p:spPr>
      </p:pic>
      <p:pic>
        <p:nvPicPr>
          <p:cNvPr id="10" name="Image 9">
            <a:extLst>
              <a:ext uri="{FF2B5EF4-FFF2-40B4-BE49-F238E27FC236}">
                <a16:creationId xmlns:a16="http://schemas.microsoft.com/office/drawing/2014/main" id="{5CD9F47D-36C0-3149-960B-07A125DD04EB}"/>
              </a:ext>
            </a:extLst>
          </p:cNvPr>
          <p:cNvPicPr>
            <a:picLocks noChangeAspect="1"/>
          </p:cNvPicPr>
          <p:nvPr userDrawn="1"/>
        </p:nvPicPr>
        <p:blipFill>
          <a:blip r:embed="rId5"/>
          <a:stretch>
            <a:fillRect/>
          </a:stretch>
        </p:blipFill>
        <p:spPr>
          <a:xfrm>
            <a:off x="874711" y="368300"/>
            <a:ext cx="1689100" cy="844550"/>
          </a:xfrm>
          <a:prstGeom prst="rect">
            <a:avLst/>
          </a:prstGeom>
        </p:spPr>
      </p:pic>
    </p:spTree>
    <p:extLst>
      <p:ext uri="{BB962C8B-B14F-4D97-AF65-F5344CB8AC3E}">
        <p14:creationId xmlns:p14="http://schemas.microsoft.com/office/powerpoint/2010/main" val="12862166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Diapositive de titre">
    <p:spTree>
      <p:nvGrpSpPr>
        <p:cNvPr id="1" name=""/>
        <p:cNvGrpSpPr/>
        <p:nvPr/>
      </p:nvGrpSpPr>
      <p:grpSpPr>
        <a:xfrm>
          <a:off x="0" y="0"/>
          <a:ext cx="0" cy="0"/>
          <a:chOff x="0" y="0"/>
          <a:chExt cx="0" cy="0"/>
        </a:xfrm>
      </p:grpSpPr>
      <p:pic>
        <p:nvPicPr>
          <p:cNvPr id="11" name="Graphique 9">
            <a:extLst>
              <a:ext uri="{FF2B5EF4-FFF2-40B4-BE49-F238E27FC236}">
                <a16:creationId xmlns:a16="http://schemas.microsoft.com/office/drawing/2014/main" id="{FB5800C3-996D-E64F-8415-7B81AB4B02BE}"/>
              </a:ext>
            </a:extLst>
          </p:cNvPr>
          <p:cNvPicPr>
            <a:picLocks noChangeAspect="1"/>
          </p:cNvPicPr>
          <p:nvPr userDrawn="1"/>
        </p:nvPicPr>
        <p:blipFill>
          <a:blip r:embed="rId2"/>
          <a:srcRect/>
          <a:stretch/>
        </p:blipFill>
        <p:spPr>
          <a:xfrm>
            <a:off x="2619588" y="1938130"/>
            <a:ext cx="13095126" cy="4909932"/>
          </a:xfrm>
          <a:prstGeom prst="rect">
            <a:avLst/>
          </a:prstGeom>
        </p:spPr>
      </p:pic>
      <p:sp>
        <p:nvSpPr>
          <p:cNvPr id="7" name="Titre 1">
            <a:extLst>
              <a:ext uri="{FF2B5EF4-FFF2-40B4-BE49-F238E27FC236}">
                <a16:creationId xmlns:a16="http://schemas.microsoft.com/office/drawing/2014/main" id="{63F93071-C232-6944-B3AE-342005B3F211}"/>
              </a:ext>
            </a:extLst>
          </p:cNvPr>
          <p:cNvSpPr>
            <a:spLocks noGrp="1"/>
          </p:cNvSpPr>
          <p:nvPr>
            <p:ph type="ctrTitle"/>
          </p:nvPr>
        </p:nvSpPr>
        <p:spPr>
          <a:xfrm>
            <a:off x="874711" y="2750365"/>
            <a:ext cx="5670551" cy="1532920"/>
          </a:xfrm>
        </p:spPr>
        <p:txBody>
          <a:bodyPr wrap="square" anchor="t">
            <a:spAutoFit/>
          </a:bodyPr>
          <a:lstStyle>
            <a:lvl1pPr algn="l">
              <a:lnSpc>
                <a:spcPct val="75000"/>
              </a:lnSpc>
              <a:defRPr sz="6500">
                <a:solidFill>
                  <a:schemeClr val="tx1"/>
                </a:solidFill>
                <a:latin typeface="+mj-lt"/>
              </a:defRPr>
            </a:lvl1pPr>
          </a:lstStyle>
          <a:p>
            <a:r>
              <a:rPr lang="fr-FR" dirty="0"/>
              <a:t>Modifiez le style du titre</a:t>
            </a:r>
            <a:endParaRPr lang="en-GB" dirty="0"/>
          </a:p>
        </p:txBody>
      </p:sp>
      <p:sp>
        <p:nvSpPr>
          <p:cNvPr id="8" name="Sous-titre 2">
            <a:extLst>
              <a:ext uri="{FF2B5EF4-FFF2-40B4-BE49-F238E27FC236}">
                <a16:creationId xmlns:a16="http://schemas.microsoft.com/office/drawing/2014/main" id="{AFC3441E-1746-FD41-AA1B-5E819BDF0BF6}"/>
              </a:ext>
            </a:extLst>
          </p:cNvPr>
          <p:cNvSpPr>
            <a:spLocks noGrp="1"/>
          </p:cNvSpPr>
          <p:nvPr>
            <p:ph type="subTitle" idx="1"/>
          </p:nvPr>
        </p:nvSpPr>
        <p:spPr>
          <a:xfrm>
            <a:off x="874712" y="2307672"/>
            <a:ext cx="4772026" cy="206851"/>
          </a:xfrm>
        </p:spPr>
        <p:txBody>
          <a:bodyPr wrap="square"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6" name="Image 5">
            <a:extLst>
              <a:ext uri="{FF2B5EF4-FFF2-40B4-BE49-F238E27FC236}">
                <a16:creationId xmlns:a16="http://schemas.microsoft.com/office/drawing/2014/main" id="{7D2D1AD9-72AC-0040-9CD9-589E34DEB279}"/>
              </a:ext>
            </a:extLst>
          </p:cNvPr>
          <p:cNvPicPr>
            <a:picLocks noChangeAspect="1"/>
          </p:cNvPicPr>
          <p:nvPr userDrawn="1"/>
        </p:nvPicPr>
        <p:blipFill>
          <a:blip r:embed="rId3"/>
          <a:stretch>
            <a:fillRect/>
          </a:stretch>
        </p:blipFill>
        <p:spPr>
          <a:xfrm>
            <a:off x="468921" y="0"/>
            <a:ext cx="3694483" cy="1211139"/>
          </a:xfrm>
          <a:prstGeom prst="rect">
            <a:avLst/>
          </a:prstGeom>
        </p:spPr>
      </p:pic>
      <p:pic>
        <p:nvPicPr>
          <p:cNvPr id="9" name="Image 8">
            <a:extLst>
              <a:ext uri="{FF2B5EF4-FFF2-40B4-BE49-F238E27FC236}">
                <a16:creationId xmlns:a16="http://schemas.microsoft.com/office/drawing/2014/main" id="{125FA79D-FFAA-084C-9BCC-BF3ABD4B53EF}"/>
              </a:ext>
            </a:extLst>
          </p:cNvPr>
          <p:cNvPicPr>
            <a:picLocks noChangeAspect="1"/>
          </p:cNvPicPr>
          <p:nvPr userDrawn="1"/>
        </p:nvPicPr>
        <p:blipFill>
          <a:blip r:embed="rId4"/>
          <a:srcRect/>
          <a:stretch/>
        </p:blipFill>
        <p:spPr>
          <a:xfrm>
            <a:off x="8028597" y="0"/>
            <a:ext cx="3694482" cy="1211139"/>
          </a:xfrm>
          <a:prstGeom prst="rect">
            <a:avLst/>
          </a:prstGeom>
        </p:spPr>
      </p:pic>
      <p:pic>
        <p:nvPicPr>
          <p:cNvPr id="10" name="Image 9">
            <a:extLst>
              <a:ext uri="{FF2B5EF4-FFF2-40B4-BE49-F238E27FC236}">
                <a16:creationId xmlns:a16="http://schemas.microsoft.com/office/drawing/2014/main" id="{07ACA63C-C628-7E4F-B8F1-2EB44018E3D8}"/>
              </a:ext>
            </a:extLst>
          </p:cNvPr>
          <p:cNvPicPr>
            <a:picLocks noChangeAspect="1"/>
          </p:cNvPicPr>
          <p:nvPr userDrawn="1"/>
        </p:nvPicPr>
        <p:blipFill>
          <a:blip r:embed="rId5"/>
          <a:stretch>
            <a:fillRect/>
          </a:stretch>
        </p:blipFill>
        <p:spPr>
          <a:xfrm>
            <a:off x="874711" y="368300"/>
            <a:ext cx="1689100" cy="844550"/>
          </a:xfrm>
          <a:prstGeom prst="rect">
            <a:avLst/>
          </a:prstGeom>
        </p:spPr>
      </p:pic>
    </p:spTree>
    <p:extLst>
      <p:ext uri="{BB962C8B-B14F-4D97-AF65-F5344CB8AC3E}">
        <p14:creationId xmlns:p14="http://schemas.microsoft.com/office/powerpoint/2010/main" val="385325881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4_Diapositive de titre">
    <p:spTree>
      <p:nvGrpSpPr>
        <p:cNvPr id="1" name=""/>
        <p:cNvGrpSpPr/>
        <p:nvPr/>
      </p:nvGrpSpPr>
      <p:grpSpPr>
        <a:xfrm>
          <a:off x="0" y="0"/>
          <a:ext cx="0" cy="0"/>
          <a:chOff x="0" y="0"/>
          <a:chExt cx="0" cy="0"/>
        </a:xfrm>
      </p:grpSpPr>
      <p:pic>
        <p:nvPicPr>
          <p:cNvPr id="14" name="Graphique 9">
            <a:extLst>
              <a:ext uri="{FF2B5EF4-FFF2-40B4-BE49-F238E27FC236}">
                <a16:creationId xmlns:a16="http://schemas.microsoft.com/office/drawing/2014/main" id="{B82CA00D-D2A3-EB48-8468-A76A5DDA90DD}"/>
              </a:ext>
            </a:extLst>
          </p:cNvPr>
          <p:cNvPicPr>
            <a:picLocks noChangeAspect="1"/>
          </p:cNvPicPr>
          <p:nvPr userDrawn="1"/>
        </p:nvPicPr>
        <p:blipFill>
          <a:blip r:embed="rId2"/>
          <a:srcRect/>
          <a:stretch/>
        </p:blipFill>
        <p:spPr>
          <a:xfrm>
            <a:off x="-2965365" y="1323676"/>
            <a:ext cx="12179129" cy="4566485"/>
          </a:xfrm>
          <a:prstGeom prst="rect">
            <a:avLst/>
          </a:prstGeom>
        </p:spPr>
      </p:pic>
      <p:sp>
        <p:nvSpPr>
          <p:cNvPr id="2" name="Titre 1">
            <a:extLst>
              <a:ext uri="{FF2B5EF4-FFF2-40B4-BE49-F238E27FC236}">
                <a16:creationId xmlns:a16="http://schemas.microsoft.com/office/drawing/2014/main" id="{95840BD7-BBB6-A14A-B500-75FF227929DA}"/>
              </a:ext>
            </a:extLst>
          </p:cNvPr>
          <p:cNvSpPr>
            <a:spLocks noGrp="1"/>
          </p:cNvSpPr>
          <p:nvPr>
            <p:ph type="ctrTitle"/>
          </p:nvPr>
        </p:nvSpPr>
        <p:spPr>
          <a:xfrm>
            <a:off x="6096000" y="2044005"/>
            <a:ext cx="5221288" cy="1246495"/>
          </a:xfrm>
        </p:spPr>
        <p:txBody>
          <a:bodyPr anchor="t">
            <a:spAutoFit/>
          </a:bodyPr>
          <a:lstStyle>
            <a:lvl1pPr algn="l">
              <a:lnSpc>
                <a:spcPct val="80000"/>
              </a:lnSpc>
              <a:defRPr sz="5000">
                <a:solidFill>
                  <a:schemeClr val="tx1"/>
                </a:solidFill>
                <a:latin typeface="+mj-lt"/>
              </a:defRPr>
            </a:lvl1pPr>
          </a:lstStyle>
          <a:p>
            <a:r>
              <a:rPr lang="fr-FR" dirty="0"/>
              <a:t>Modifiez le style du titre</a:t>
            </a:r>
            <a:endParaRPr lang="en-GB" dirty="0"/>
          </a:p>
        </p:txBody>
      </p:sp>
      <p:sp>
        <p:nvSpPr>
          <p:cNvPr id="3" name="Sous-titre 2">
            <a:extLst>
              <a:ext uri="{FF2B5EF4-FFF2-40B4-BE49-F238E27FC236}">
                <a16:creationId xmlns:a16="http://schemas.microsoft.com/office/drawing/2014/main" id="{44EAB59A-6297-E44F-9E4C-9ABAA6BB7D26}"/>
              </a:ext>
            </a:extLst>
          </p:cNvPr>
          <p:cNvSpPr>
            <a:spLocks noGrp="1"/>
          </p:cNvSpPr>
          <p:nvPr>
            <p:ph type="subTitle" idx="1"/>
          </p:nvPr>
        </p:nvSpPr>
        <p:spPr>
          <a:xfrm>
            <a:off x="6096000" y="1601312"/>
            <a:ext cx="5221288" cy="206851"/>
          </a:xfrm>
        </p:spPr>
        <p:txBody>
          <a:bodyPr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8" name="Image 7">
            <a:extLst>
              <a:ext uri="{FF2B5EF4-FFF2-40B4-BE49-F238E27FC236}">
                <a16:creationId xmlns:a16="http://schemas.microsoft.com/office/drawing/2014/main" id="{20B2D92D-C9FA-DE41-96F3-623C380AC566}"/>
              </a:ext>
            </a:extLst>
          </p:cNvPr>
          <p:cNvPicPr>
            <a:picLocks noChangeAspect="1"/>
          </p:cNvPicPr>
          <p:nvPr userDrawn="1"/>
        </p:nvPicPr>
        <p:blipFill>
          <a:blip r:embed="rId3"/>
          <a:srcRect/>
          <a:stretch/>
        </p:blipFill>
        <p:spPr>
          <a:xfrm>
            <a:off x="8026190" y="5728204"/>
            <a:ext cx="3694482" cy="1211139"/>
          </a:xfrm>
          <a:prstGeom prst="rect">
            <a:avLst/>
          </a:prstGeom>
        </p:spPr>
      </p:pic>
      <p:pic>
        <p:nvPicPr>
          <p:cNvPr id="9" name="Image 8">
            <a:extLst>
              <a:ext uri="{FF2B5EF4-FFF2-40B4-BE49-F238E27FC236}">
                <a16:creationId xmlns:a16="http://schemas.microsoft.com/office/drawing/2014/main" id="{ADAD22A0-9F9E-404A-BF5B-AAECD89ABBAB}"/>
              </a:ext>
            </a:extLst>
          </p:cNvPr>
          <p:cNvPicPr>
            <a:picLocks noChangeAspect="1"/>
          </p:cNvPicPr>
          <p:nvPr userDrawn="1"/>
        </p:nvPicPr>
        <p:blipFill>
          <a:blip r:embed="rId4"/>
          <a:stretch>
            <a:fillRect/>
          </a:stretch>
        </p:blipFill>
        <p:spPr>
          <a:xfrm>
            <a:off x="874711" y="368300"/>
            <a:ext cx="1689100" cy="844550"/>
          </a:xfrm>
          <a:prstGeom prst="rect">
            <a:avLst/>
          </a:prstGeom>
        </p:spPr>
      </p:pic>
    </p:spTree>
    <p:extLst>
      <p:ext uri="{BB962C8B-B14F-4D97-AF65-F5344CB8AC3E}">
        <p14:creationId xmlns:p14="http://schemas.microsoft.com/office/powerpoint/2010/main" val="42798075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Diapositive de titres s">
    <p:spTree>
      <p:nvGrpSpPr>
        <p:cNvPr id="1" name=""/>
        <p:cNvGrpSpPr/>
        <p:nvPr/>
      </p:nvGrpSpPr>
      <p:grpSpPr>
        <a:xfrm>
          <a:off x="0" y="0"/>
          <a:ext cx="0" cy="0"/>
          <a:chOff x="0" y="0"/>
          <a:chExt cx="0" cy="0"/>
        </a:xfrm>
      </p:grpSpPr>
      <p:sp>
        <p:nvSpPr>
          <p:cNvPr id="14" name="Titre 1">
            <a:extLst>
              <a:ext uri="{FF2B5EF4-FFF2-40B4-BE49-F238E27FC236}">
                <a16:creationId xmlns:a16="http://schemas.microsoft.com/office/drawing/2014/main" id="{D7B99B8D-2081-EF46-8EF2-A94D5F57C3E9}"/>
              </a:ext>
            </a:extLst>
          </p:cNvPr>
          <p:cNvSpPr>
            <a:spLocks noGrp="1"/>
          </p:cNvSpPr>
          <p:nvPr>
            <p:ph type="ctrTitle"/>
          </p:nvPr>
        </p:nvSpPr>
        <p:spPr>
          <a:xfrm>
            <a:off x="874711" y="2750365"/>
            <a:ext cx="5670551" cy="1532920"/>
          </a:xfrm>
        </p:spPr>
        <p:txBody>
          <a:bodyPr wrap="square" anchor="t">
            <a:spAutoFit/>
          </a:bodyPr>
          <a:lstStyle>
            <a:lvl1pPr algn="l">
              <a:lnSpc>
                <a:spcPct val="75000"/>
              </a:lnSpc>
              <a:defRPr sz="6500">
                <a:solidFill>
                  <a:schemeClr val="tx1"/>
                </a:solidFill>
                <a:latin typeface="+mj-lt"/>
              </a:defRPr>
            </a:lvl1pPr>
          </a:lstStyle>
          <a:p>
            <a:r>
              <a:rPr lang="fr-FR" dirty="0"/>
              <a:t>Modifiez le style du titre</a:t>
            </a:r>
            <a:endParaRPr lang="en-GB" dirty="0"/>
          </a:p>
        </p:txBody>
      </p:sp>
      <p:sp>
        <p:nvSpPr>
          <p:cNvPr id="15" name="Sous-titre 2">
            <a:extLst>
              <a:ext uri="{FF2B5EF4-FFF2-40B4-BE49-F238E27FC236}">
                <a16:creationId xmlns:a16="http://schemas.microsoft.com/office/drawing/2014/main" id="{F5FFD037-4299-144A-96E3-2577AD79DF3F}"/>
              </a:ext>
            </a:extLst>
          </p:cNvPr>
          <p:cNvSpPr>
            <a:spLocks noGrp="1"/>
          </p:cNvSpPr>
          <p:nvPr>
            <p:ph type="subTitle" idx="1"/>
          </p:nvPr>
        </p:nvSpPr>
        <p:spPr>
          <a:xfrm>
            <a:off x="874712" y="2307672"/>
            <a:ext cx="4772026" cy="206851"/>
          </a:xfrm>
        </p:spPr>
        <p:txBody>
          <a:bodyPr wrap="square"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17" name="Graphique 16">
            <a:extLst>
              <a:ext uri="{FF2B5EF4-FFF2-40B4-BE49-F238E27FC236}">
                <a16:creationId xmlns:a16="http://schemas.microsoft.com/office/drawing/2014/main" id="{E13E9A51-E18A-1D47-8DD6-8EE72085529B}"/>
              </a:ext>
            </a:extLst>
          </p:cNvPr>
          <p:cNvPicPr>
            <a:picLocks noChangeAspect="1"/>
          </p:cNvPicPr>
          <p:nvPr userDrawn="1"/>
        </p:nvPicPr>
        <p:blipFill>
          <a:blip r:embed="rId2"/>
          <a:srcRect/>
          <a:stretch/>
        </p:blipFill>
        <p:spPr>
          <a:xfrm>
            <a:off x="6322377" y="1261019"/>
            <a:ext cx="4775200" cy="5593262"/>
          </a:xfrm>
          <a:prstGeom prst="rect">
            <a:avLst/>
          </a:prstGeom>
        </p:spPr>
      </p:pic>
      <p:pic>
        <p:nvPicPr>
          <p:cNvPr id="6" name="Image 5">
            <a:extLst>
              <a:ext uri="{FF2B5EF4-FFF2-40B4-BE49-F238E27FC236}">
                <a16:creationId xmlns:a16="http://schemas.microsoft.com/office/drawing/2014/main" id="{8E546FE9-4DFF-5E4E-943A-355E45BAA2A8}"/>
              </a:ext>
            </a:extLst>
          </p:cNvPr>
          <p:cNvPicPr>
            <a:picLocks noChangeAspect="1"/>
          </p:cNvPicPr>
          <p:nvPr userDrawn="1"/>
        </p:nvPicPr>
        <p:blipFill>
          <a:blip r:embed="rId3"/>
          <a:stretch>
            <a:fillRect/>
          </a:stretch>
        </p:blipFill>
        <p:spPr>
          <a:xfrm>
            <a:off x="468921" y="0"/>
            <a:ext cx="3694483" cy="1211139"/>
          </a:xfrm>
          <a:prstGeom prst="rect">
            <a:avLst/>
          </a:prstGeom>
        </p:spPr>
      </p:pic>
      <p:pic>
        <p:nvPicPr>
          <p:cNvPr id="8" name="Image 7">
            <a:extLst>
              <a:ext uri="{FF2B5EF4-FFF2-40B4-BE49-F238E27FC236}">
                <a16:creationId xmlns:a16="http://schemas.microsoft.com/office/drawing/2014/main" id="{57CE3114-0A55-384F-A7FF-E5B6CDE8C6FB}"/>
              </a:ext>
            </a:extLst>
          </p:cNvPr>
          <p:cNvPicPr>
            <a:picLocks noChangeAspect="1"/>
          </p:cNvPicPr>
          <p:nvPr userDrawn="1"/>
        </p:nvPicPr>
        <p:blipFill>
          <a:blip r:embed="rId4"/>
          <a:srcRect/>
          <a:stretch/>
        </p:blipFill>
        <p:spPr>
          <a:xfrm>
            <a:off x="8028597" y="0"/>
            <a:ext cx="3694482" cy="1211139"/>
          </a:xfrm>
          <a:prstGeom prst="rect">
            <a:avLst/>
          </a:prstGeom>
        </p:spPr>
      </p:pic>
      <p:pic>
        <p:nvPicPr>
          <p:cNvPr id="10" name="Image 9">
            <a:extLst>
              <a:ext uri="{FF2B5EF4-FFF2-40B4-BE49-F238E27FC236}">
                <a16:creationId xmlns:a16="http://schemas.microsoft.com/office/drawing/2014/main" id="{96160D06-C94E-4948-8C3C-9D99C4322395}"/>
              </a:ext>
            </a:extLst>
          </p:cNvPr>
          <p:cNvPicPr>
            <a:picLocks noChangeAspect="1"/>
          </p:cNvPicPr>
          <p:nvPr userDrawn="1"/>
        </p:nvPicPr>
        <p:blipFill>
          <a:blip r:embed="rId5"/>
          <a:stretch>
            <a:fillRect/>
          </a:stretch>
        </p:blipFill>
        <p:spPr>
          <a:xfrm>
            <a:off x="874711" y="368300"/>
            <a:ext cx="1689100" cy="844550"/>
          </a:xfrm>
          <a:prstGeom prst="rect">
            <a:avLst/>
          </a:prstGeom>
        </p:spPr>
      </p:pic>
    </p:spTree>
    <p:extLst>
      <p:ext uri="{BB962C8B-B14F-4D97-AF65-F5344CB8AC3E}">
        <p14:creationId xmlns:p14="http://schemas.microsoft.com/office/powerpoint/2010/main" val="359911213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6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840BD7-BBB6-A14A-B500-75FF227929DA}"/>
              </a:ext>
            </a:extLst>
          </p:cNvPr>
          <p:cNvSpPr>
            <a:spLocks noGrp="1"/>
          </p:cNvSpPr>
          <p:nvPr>
            <p:ph type="ctrTitle"/>
          </p:nvPr>
        </p:nvSpPr>
        <p:spPr>
          <a:xfrm>
            <a:off x="6096000" y="2044005"/>
            <a:ext cx="5221288" cy="1246495"/>
          </a:xfrm>
        </p:spPr>
        <p:txBody>
          <a:bodyPr anchor="t">
            <a:spAutoFit/>
          </a:bodyPr>
          <a:lstStyle>
            <a:lvl1pPr algn="l">
              <a:lnSpc>
                <a:spcPct val="80000"/>
              </a:lnSpc>
              <a:defRPr sz="5000">
                <a:solidFill>
                  <a:schemeClr val="tx1"/>
                </a:solidFill>
                <a:latin typeface="+mj-lt"/>
              </a:defRPr>
            </a:lvl1pPr>
          </a:lstStyle>
          <a:p>
            <a:r>
              <a:rPr lang="fr-FR" dirty="0"/>
              <a:t>Modifiez le style du titre</a:t>
            </a:r>
            <a:endParaRPr lang="en-GB" dirty="0"/>
          </a:p>
        </p:txBody>
      </p:sp>
      <p:sp>
        <p:nvSpPr>
          <p:cNvPr id="3" name="Sous-titre 2">
            <a:extLst>
              <a:ext uri="{FF2B5EF4-FFF2-40B4-BE49-F238E27FC236}">
                <a16:creationId xmlns:a16="http://schemas.microsoft.com/office/drawing/2014/main" id="{44EAB59A-6297-E44F-9E4C-9ABAA6BB7D26}"/>
              </a:ext>
            </a:extLst>
          </p:cNvPr>
          <p:cNvSpPr>
            <a:spLocks noGrp="1"/>
          </p:cNvSpPr>
          <p:nvPr>
            <p:ph type="subTitle" idx="1"/>
          </p:nvPr>
        </p:nvSpPr>
        <p:spPr>
          <a:xfrm>
            <a:off x="6096000" y="1601312"/>
            <a:ext cx="5221288" cy="206851"/>
          </a:xfrm>
        </p:spPr>
        <p:txBody>
          <a:bodyPr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16" name="Graphique 15">
            <a:extLst>
              <a:ext uri="{FF2B5EF4-FFF2-40B4-BE49-F238E27FC236}">
                <a16:creationId xmlns:a16="http://schemas.microsoft.com/office/drawing/2014/main" id="{0E55F32E-FAF4-EC4D-AD70-2B9BDFF0CDC5}"/>
              </a:ext>
            </a:extLst>
          </p:cNvPr>
          <p:cNvPicPr>
            <a:picLocks noChangeAspect="1"/>
          </p:cNvPicPr>
          <p:nvPr userDrawn="1"/>
        </p:nvPicPr>
        <p:blipFill>
          <a:blip r:embed="rId2"/>
          <a:srcRect/>
          <a:stretch/>
        </p:blipFill>
        <p:spPr>
          <a:xfrm>
            <a:off x="874712" y="1000125"/>
            <a:ext cx="4303395" cy="5040630"/>
          </a:xfrm>
          <a:prstGeom prst="rect">
            <a:avLst/>
          </a:prstGeom>
        </p:spPr>
      </p:pic>
      <p:pic>
        <p:nvPicPr>
          <p:cNvPr id="8" name="Image 7">
            <a:extLst>
              <a:ext uri="{FF2B5EF4-FFF2-40B4-BE49-F238E27FC236}">
                <a16:creationId xmlns:a16="http://schemas.microsoft.com/office/drawing/2014/main" id="{075CC998-FD51-0D46-B33D-79025ABCAF9E}"/>
              </a:ext>
            </a:extLst>
          </p:cNvPr>
          <p:cNvPicPr>
            <a:picLocks noChangeAspect="1"/>
          </p:cNvPicPr>
          <p:nvPr userDrawn="1"/>
        </p:nvPicPr>
        <p:blipFill>
          <a:blip r:embed="rId3"/>
          <a:srcRect/>
          <a:stretch/>
        </p:blipFill>
        <p:spPr>
          <a:xfrm>
            <a:off x="8026190" y="5728204"/>
            <a:ext cx="3694482" cy="1211139"/>
          </a:xfrm>
          <a:prstGeom prst="rect">
            <a:avLst/>
          </a:prstGeom>
        </p:spPr>
      </p:pic>
      <p:pic>
        <p:nvPicPr>
          <p:cNvPr id="9" name="Image 8">
            <a:extLst>
              <a:ext uri="{FF2B5EF4-FFF2-40B4-BE49-F238E27FC236}">
                <a16:creationId xmlns:a16="http://schemas.microsoft.com/office/drawing/2014/main" id="{6B9DEFE3-F0BA-8840-A43A-11098EFA8CA2}"/>
              </a:ext>
            </a:extLst>
          </p:cNvPr>
          <p:cNvPicPr>
            <a:picLocks noChangeAspect="1"/>
          </p:cNvPicPr>
          <p:nvPr userDrawn="1"/>
        </p:nvPicPr>
        <p:blipFill>
          <a:blip r:embed="rId4"/>
          <a:stretch>
            <a:fillRect/>
          </a:stretch>
        </p:blipFill>
        <p:spPr>
          <a:xfrm>
            <a:off x="874711" y="368300"/>
            <a:ext cx="1689100" cy="844550"/>
          </a:xfrm>
          <a:prstGeom prst="rect">
            <a:avLst/>
          </a:prstGeom>
        </p:spPr>
      </p:pic>
    </p:spTree>
    <p:extLst>
      <p:ext uri="{BB962C8B-B14F-4D97-AF65-F5344CB8AC3E}">
        <p14:creationId xmlns:p14="http://schemas.microsoft.com/office/powerpoint/2010/main" val="305682738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Diapositive de titre">
    <p:spTree>
      <p:nvGrpSpPr>
        <p:cNvPr id="1" name=""/>
        <p:cNvGrpSpPr/>
        <p:nvPr/>
      </p:nvGrpSpPr>
      <p:grpSpPr>
        <a:xfrm>
          <a:off x="0" y="0"/>
          <a:ext cx="0" cy="0"/>
          <a:chOff x="0" y="0"/>
          <a:chExt cx="0" cy="0"/>
        </a:xfrm>
      </p:grpSpPr>
      <p:sp>
        <p:nvSpPr>
          <p:cNvPr id="7" name="Titre 1">
            <a:extLst>
              <a:ext uri="{FF2B5EF4-FFF2-40B4-BE49-F238E27FC236}">
                <a16:creationId xmlns:a16="http://schemas.microsoft.com/office/drawing/2014/main" id="{63F93071-C232-6944-B3AE-342005B3F211}"/>
              </a:ext>
            </a:extLst>
          </p:cNvPr>
          <p:cNvSpPr>
            <a:spLocks noGrp="1"/>
          </p:cNvSpPr>
          <p:nvPr>
            <p:ph type="ctrTitle"/>
          </p:nvPr>
        </p:nvSpPr>
        <p:spPr>
          <a:xfrm>
            <a:off x="874711" y="2750365"/>
            <a:ext cx="5670551" cy="1532920"/>
          </a:xfrm>
        </p:spPr>
        <p:txBody>
          <a:bodyPr wrap="square" anchor="t">
            <a:spAutoFit/>
          </a:bodyPr>
          <a:lstStyle>
            <a:lvl1pPr algn="l">
              <a:lnSpc>
                <a:spcPct val="75000"/>
              </a:lnSpc>
              <a:defRPr sz="6500">
                <a:solidFill>
                  <a:schemeClr val="tx1"/>
                </a:solidFill>
                <a:latin typeface="+mj-lt"/>
              </a:defRPr>
            </a:lvl1pPr>
          </a:lstStyle>
          <a:p>
            <a:r>
              <a:rPr lang="fr-FR" dirty="0"/>
              <a:t>Modifiez le style du titre</a:t>
            </a:r>
            <a:endParaRPr lang="en-GB" dirty="0"/>
          </a:p>
        </p:txBody>
      </p:sp>
      <p:sp>
        <p:nvSpPr>
          <p:cNvPr id="8" name="Sous-titre 2">
            <a:extLst>
              <a:ext uri="{FF2B5EF4-FFF2-40B4-BE49-F238E27FC236}">
                <a16:creationId xmlns:a16="http://schemas.microsoft.com/office/drawing/2014/main" id="{AFC3441E-1746-FD41-AA1B-5E819BDF0BF6}"/>
              </a:ext>
            </a:extLst>
          </p:cNvPr>
          <p:cNvSpPr>
            <a:spLocks noGrp="1"/>
          </p:cNvSpPr>
          <p:nvPr>
            <p:ph type="subTitle" idx="1"/>
          </p:nvPr>
        </p:nvSpPr>
        <p:spPr>
          <a:xfrm>
            <a:off x="874712" y="2307672"/>
            <a:ext cx="4772026" cy="206851"/>
          </a:xfrm>
        </p:spPr>
        <p:txBody>
          <a:bodyPr wrap="square"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5" name="Image 4">
            <a:extLst>
              <a:ext uri="{FF2B5EF4-FFF2-40B4-BE49-F238E27FC236}">
                <a16:creationId xmlns:a16="http://schemas.microsoft.com/office/drawing/2014/main" id="{CBAA0895-813B-5D4F-AD48-7D11A44FA4C1}"/>
              </a:ext>
            </a:extLst>
          </p:cNvPr>
          <p:cNvPicPr>
            <a:picLocks noChangeAspect="1"/>
          </p:cNvPicPr>
          <p:nvPr userDrawn="1"/>
        </p:nvPicPr>
        <p:blipFill>
          <a:blip r:embed="rId2"/>
          <a:stretch>
            <a:fillRect/>
          </a:stretch>
        </p:blipFill>
        <p:spPr>
          <a:xfrm>
            <a:off x="468921" y="0"/>
            <a:ext cx="3694483" cy="1211139"/>
          </a:xfrm>
          <a:prstGeom prst="rect">
            <a:avLst/>
          </a:prstGeom>
        </p:spPr>
      </p:pic>
      <p:pic>
        <p:nvPicPr>
          <p:cNvPr id="9" name="Image 8">
            <a:extLst>
              <a:ext uri="{FF2B5EF4-FFF2-40B4-BE49-F238E27FC236}">
                <a16:creationId xmlns:a16="http://schemas.microsoft.com/office/drawing/2014/main" id="{FB52468A-A59D-D846-B4A7-FA24626B6763}"/>
              </a:ext>
            </a:extLst>
          </p:cNvPr>
          <p:cNvPicPr>
            <a:picLocks noChangeAspect="1"/>
          </p:cNvPicPr>
          <p:nvPr userDrawn="1"/>
        </p:nvPicPr>
        <p:blipFill>
          <a:blip r:embed="rId3"/>
          <a:srcRect/>
          <a:stretch/>
        </p:blipFill>
        <p:spPr>
          <a:xfrm>
            <a:off x="8028597" y="0"/>
            <a:ext cx="3694482" cy="1211139"/>
          </a:xfrm>
          <a:prstGeom prst="rect">
            <a:avLst/>
          </a:prstGeom>
        </p:spPr>
      </p:pic>
      <p:pic>
        <p:nvPicPr>
          <p:cNvPr id="11" name="Image 10">
            <a:extLst>
              <a:ext uri="{FF2B5EF4-FFF2-40B4-BE49-F238E27FC236}">
                <a16:creationId xmlns:a16="http://schemas.microsoft.com/office/drawing/2014/main" id="{248C5790-2BB3-0D42-809A-EB223AD9616B}"/>
              </a:ext>
            </a:extLst>
          </p:cNvPr>
          <p:cNvPicPr>
            <a:picLocks noChangeAspect="1"/>
          </p:cNvPicPr>
          <p:nvPr userDrawn="1"/>
        </p:nvPicPr>
        <p:blipFill>
          <a:blip r:embed="rId4"/>
          <a:stretch>
            <a:fillRect/>
          </a:stretch>
        </p:blipFill>
        <p:spPr>
          <a:xfrm>
            <a:off x="874711" y="368300"/>
            <a:ext cx="1689100" cy="844550"/>
          </a:xfrm>
          <a:prstGeom prst="rect">
            <a:avLst/>
          </a:prstGeom>
        </p:spPr>
      </p:pic>
    </p:spTree>
    <p:extLst>
      <p:ext uri="{BB962C8B-B14F-4D97-AF65-F5344CB8AC3E}">
        <p14:creationId xmlns:p14="http://schemas.microsoft.com/office/powerpoint/2010/main" val="44881149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_Diapositive de titr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5840BD7-BBB6-A14A-B500-75FF227929DA}"/>
              </a:ext>
            </a:extLst>
          </p:cNvPr>
          <p:cNvSpPr>
            <a:spLocks noGrp="1"/>
          </p:cNvSpPr>
          <p:nvPr>
            <p:ph type="ctrTitle"/>
          </p:nvPr>
        </p:nvSpPr>
        <p:spPr>
          <a:xfrm>
            <a:off x="6096000" y="2044005"/>
            <a:ext cx="5221288" cy="1246495"/>
          </a:xfrm>
        </p:spPr>
        <p:txBody>
          <a:bodyPr anchor="t">
            <a:spAutoFit/>
          </a:bodyPr>
          <a:lstStyle>
            <a:lvl1pPr algn="l">
              <a:lnSpc>
                <a:spcPct val="80000"/>
              </a:lnSpc>
              <a:defRPr sz="5000">
                <a:solidFill>
                  <a:schemeClr val="tx1"/>
                </a:solidFill>
                <a:latin typeface="+mj-lt"/>
              </a:defRPr>
            </a:lvl1pPr>
          </a:lstStyle>
          <a:p>
            <a:r>
              <a:rPr lang="fr-FR" dirty="0"/>
              <a:t>Modifiez le style du titre</a:t>
            </a:r>
            <a:endParaRPr lang="en-GB" dirty="0"/>
          </a:p>
        </p:txBody>
      </p:sp>
      <p:sp>
        <p:nvSpPr>
          <p:cNvPr id="3" name="Sous-titre 2">
            <a:extLst>
              <a:ext uri="{FF2B5EF4-FFF2-40B4-BE49-F238E27FC236}">
                <a16:creationId xmlns:a16="http://schemas.microsoft.com/office/drawing/2014/main" id="{44EAB59A-6297-E44F-9E4C-9ABAA6BB7D26}"/>
              </a:ext>
            </a:extLst>
          </p:cNvPr>
          <p:cNvSpPr>
            <a:spLocks noGrp="1"/>
          </p:cNvSpPr>
          <p:nvPr>
            <p:ph type="subTitle" idx="1"/>
          </p:nvPr>
        </p:nvSpPr>
        <p:spPr>
          <a:xfrm>
            <a:off x="6096000" y="1601312"/>
            <a:ext cx="5221288" cy="206851"/>
          </a:xfrm>
        </p:spPr>
        <p:txBody>
          <a:bodyPr anchor="b">
            <a:spAutoFit/>
          </a:bodyPr>
          <a:lstStyle>
            <a:lvl1pPr marL="0" indent="0" algn="l">
              <a:buNone/>
              <a:defRPr sz="1200">
                <a:solidFill>
                  <a:srgbClr val="96CD3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dirty="0"/>
              <a:t>Modifiez le style des sous-titres du masque</a:t>
            </a:r>
            <a:endParaRPr lang="en-GB" dirty="0"/>
          </a:p>
        </p:txBody>
      </p:sp>
      <p:pic>
        <p:nvPicPr>
          <p:cNvPr id="7" name="Image 6">
            <a:extLst>
              <a:ext uri="{FF2B5EF4-FFF2-40B4-BE49-F238E27FC236}">
                <a16:creationId xmlns:a16="http://schemas.microsoft.com/office/drawing/2014/main" id="{57C3D680-664F-7A4A-8D56-978AFD3C1D18}"/>
              </a:ext>
            </a:extLst>
          </p:cNvPr>
          <p:cNvPicPr>
            <a:picLocks noChangeAspect="1"/>
          </p:cNvPicPr>
          <p:nvPr userDrawn="1"/>
        </p:nvPicPr>
        <p:blipFill>
          <a:blip r:embed="rId2"/>
          <a:srcRect/>
          <a:stretch/>
        </p:blipFill>
        <p:spPr>
          <a:xfrm>
            <a:off x="8026190" y="5728204"/>
            <a:ext cx="3694482" cy="1211139"/>
          </a:xfrm>
          <a:prstGeom prst="rect">
            <a:avLst/>
          </a:prstGeom>
        </p:spPr>
      </p:pic>
      <p:pic>
        <p:nvPicPr>
          <p:cNvPr id="9" name="Image 8">
            <a:extLst>
              <a:ext uri="{FF2B5EF4-FFF2-40B4-BE49-F238E27FC236}">
                <a16:creationId xmlns:a16="http://schemas.microsoft.com/office/drawing/2014/main" id="{F93B4240-B48A-3445-BAF1-D403476F9691}"/>
              </a:ext>
            </a:extLst>
          </p:cNvPr>
          <p:cNvPicPr>
            <a:picLocks noChangeAspect="1"/>
          </p:cNvPicPr>
          <p:nvPr userDrawn="1"/>
        </p:nvPicPr>
        <p:blipFill>
          <a:blip r:embed="rId3"/>
          <a:stretch>
            <a:fillRect/>
          </a:stretch>
        </p:blipFill>
        <p:spPr>
          <a:xfrm>
            <a:off x="874711" y="368300"/>
            <a:ext cx="1689100" cy="844550"/>
          </a:xfrm>
          <a:prstGeom prst="rect">
            <a:avLst/>
          </a:prstGeom>
        </p:spPr>
      </p:pic>
    </p:spTree>
    <p:extLst>
      <p:ext uri="{BB962C8B-B14F-4D97-AF65-F5344CB8AC3E}">
        <p14:creationId xmlns:p14="http://schemas.microsoft.com/office/powerpoint/2010/main" val="280931747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Vide">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ED33385C-320C-EB46-B23F-A5FCA31AE0CE}"/>
              </a:ext>
            </a:extLst>
          </p:cNvPr>
          <p:cNvGrpSpPr/>
          <p:nvPr userDrawn="1"/>
        </p:nvGrpSpPr>
        <p:grpSpPr>
          <a:xfrm>
            <a:off x="-3225624" y="-788400"/>
            <a:ext cx="8434800" cy="8434800"/>
            <a:chOff x="-3225624" y="-788400"/>
            <a:chExt cx="8434800" cy="8434800"/>
          </a:xfrm>
        </p:grpSpPr>
        <p:sp>
          <p:nvSpPr>
            <p:cNvPr id="5" name="Ellipse 4">
              <a:extLst>
                <a:ext uri="{FF2B5EF4-FFF2-40B4-BE49-F238E27FC236}">
                  <a16:creationId xmlns:a16="http://schemas.microsoft.com/office/drawing/2014/main" id="{AD44E3F4-83EB-944C-976E-7706D4FC1F16}"/>
                </a:ext>
              </a:extLst>
            </p:cNvPr>
            <p:cNvSpPr/>
            <p:nvPr userDrawn="1"/>
          </p:nvSpPr>
          <p:spPr>
            <a:xfrm>
              <a:off x="-3225624"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Ellipse 5">
              <a:extLst>
                <a:ext uri="{FF2B5EF4-FFF2-40B4-BE49-F238E27FC236}">
                  <a16:creationId xmlns:a16="http://schemas.microsoft.com/office/drawing/2014/main" id="{FD64F360-9752-574E-BAFA-FF409F2A87EA}"/>
                </a:ext>
              </a:extLst>
            </p:cNvPr>
            <p:cNvSpPr/>
            <p:nvPr userDrawn="1"/>
          </p:nvSpPr>
          <p:spPr>
            <a:xfrm>
              <a:off x="-2088024" y="352116"/>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dirty="0"/>
            </a:p>
          </p:txBody>
        </p:sp>
      </p:grpSp>
      <p:sp>
        <p:nvSpPr>
          <p:cNvPr id="3" name="Espace réservé du titre 1">
            <a:extLst>
              <a:ext uri="{FF2B5EF4-FFF2-40B4-BE49-F238E27FC236}">
                <a16:creationId xmlns:a16="http://schemas.microsoft.com/office/drawing/2014/main" id="{395844FF-1A24-454F-8D69-E46E073BCD1E}"/>
              </a:ext>
            </a:extLst>
          </p:cNvPr>
          <p:cNvSpPr>
            <a:spLocks noGrp="1"/>
          </p:cNvSpPr>
          <p:nvPr userDrawn="1">
            <p:ph type="title"/>
          </p:nvPr>
        </p:nvSpPr>
        <p:spPr>
          <a:xfrm>
            <a:off x="874713" y="2736502"/>
            <a:ext cx="3781425" cy="1384995"/>
          </a:xfrm>
          <a:prstGeom prst="rect">
            <a:avLst/>
          </a:prstGeom>
        </p:spPr>
        <p:txBody>
          <a:bodyPr vert="horz" wrap="square" lIns="0" tIns="0" rIns="0" bIns="0" rtlCol="0" anchor="ctr" anchorCtr="0">
            <a:spAutoFit/>
          </a:bodyPr>
          <a:lstStyle>
            <a:lvl1pPr>
              <a:defRPr sz="5000" b="1" i="0">
                <a:latin typeface="Calibri" panose="020F0502020204030204" pitchFamily="34" charset="0"/>
                <a:cs typeface="Calibri" panose="020F0502020204030204" pitchFamily="34" charset="0"/>
              </a:defRPr>
            </a:lvl1pPr>
          </a:lstStyle>
          <a:p>
            <a:r>
              <a:rPr lang="fr-FR"/>
              <a:t>Modifiez le style du titre</a:t>
            </a:r>
            <a:endParaRPr lang="en-GB" dirty="0"/>
          </a:p>
        </p:txBody>
      </p:sp>
    </p:spTree>
    <p:extLst>
      <p:ext uri="{BB962C8B-B14F-4D97-AF65-F5344CB8AC3E}">
        <p14:creationId xmlns:p14="http://schemas.microsoft.com/office/powerpoint/2010/main" val="92720925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_Vide">
    <p:spTree>
      <p:nvGrpSpPr>
        <p:cNvPr id="1" name=""/>
        <p:cNvGrpSpPr/>
        <p:nvPr/>
      </p:nvGrpSpPr>
      <p:grpSpPr>
        <a:xfrm>
          <a:off x="0" y="0"/>
          <a:ext cx="0" cy="0"/>
          <a:chOff x="0" y="0"/>
          <a:chExt cx="0" cy="0"/>
        </a:xfrm>
      </p:grpSpPr>
      <p:grpSp>
        <p:nvGrpSpPr>
          <p:cNvPr id="3" name="Groupe 2">
            <a:extLst>
              <a:ext uri="{FF2B5EF4-FFF2-40B4-BE49-F238E27FC236}">
                <a16:creationId xmlns:a16="http://schemas.microsoft.com/office/drawing/2014/main" id="{FC0E2965-4EA2-494B-A848-C6C57F2D5F70}"/>
              </a:ext>
            </a:extLst>
          </p:cNvPr>
          <p:cNvGrpSpPr/>
          <p:nvPr userDrawn="1"/>
        </p:nvGrpSpPr>
        <p:grpSpPr>
          <a:xfrm>
            <a:off x="-3225624" y="-788400"/>
            <a:ext cx="8434800" cy="8434800"/>
            <a:chOff x="-3225624" y="-788400"/>
            <a:chExt cx="8434800" cy="8434800"/>
          </a:xfrm>
        </p:grpSpPr>
        <p:sp>
          <p:nvSpPr>
            <p:cNvPr id="4" name="Ellipse 3">
              <a:extLst>
                <a:ext uri="{FF2B5EF4-FFF2-40B4-BE49-F238E27FC236}">
                  <a16:creationId xmlns:a16="http://schemas.microsoft.com/office/drawing/2014/main" id="{456B103E-5287-364B-8BA8-B06A38EAF795}"/>
                </a:ext>
              </a:extLst>
            </p:cNvPr>
            <p:cNvSpPr/>
            <p:nvPr userDrawn="1"/>
          </p:nvSpPr>
          <p:spPr>
            <a:xfrm>
              <a:off x="-3225624"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5" name="Ellipse 4">
              <a:extLst>
                <a:ext uri="{FF2B5EF4-FFF2-40B4-BE49-F238E27FC236}">
                  <a16:creationId xmlns:a16="http://schemas.microsoft.com/office/drawing/2014/main" id="{7C4413BB-1609-A34D-BA6F-BD2C9EFE6C46}"/>
                </a:ext>
              </a:extLst>
            </p:cNvPr>
            <p:cNvSpPr/>
            <p:nvPr userDrawn="1"/>
          </p:nvSpPr>
          <p:spPr>
            <a:xfrm>
              <a:off x="-2088024" y="352116"/>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dirty="0"/>
            </a:p>
          </p:txBody>
        </p:sp>
      </p:grpSp>
      <p:sp>
        <p:nvSpPr>
          <p:cNvPr id="23" name="Espace réservé du titre 1">
            <a:extLst>
              <a:ext uri="{FF2B5EF4-FFF2-40B4-BE49-F238E27FC236}">
                <a16:creationId xmlns:a16="http://schemas.microsoft.com/office/drawing/2014/main" id="{559EF511-D243-6E47-80F9-C6391A235AAF}"/>
              </a:ext>
            </a:extLst>
          </p:cNvPr>
          <p:cNvSpPr>
            <a:spLocks noGrp="1"/>
          </p:cNvSpPr>
          <p:nvPr>
            <p:ph type="title"/>
          </p:nvPr>
        </p:nvSpPr>
        <p:spPr>
          <a:xfrm>
            <a:off x="874713" y="603443"/>
            <a:ext cx="3781425" cy="1384995"/>
          </a:xfrm>
          <a:prstGeom prst="rect">
            <a:avLst/>
          </a:prstGeom>
        </p:spPr>
        <p:txBody>
          <a:bodyPr vert="horz" wrap="square" lIns="0" tIns="0" rIns="0" bIns="0" rtlCol="0" anchor="b" anchorCtr="0">
            <a:spAutoFit/>
          </a:bodyPr>
          <a:lstStyle>
            <a:lvl1pPr>
              <a:defRPr sz="5000" b="1" i="0">
                <a:latin typeface="Calibri" panose="020F0502020204030204" pitchFamily="34" charset="0"/>
                <a:cs typeface="Calibri" panose="020F0502020204030204" pitchFamily="34" charset="0"/>
              </a:defRPr>
            </a:lvl1pPr>
          </a:lstStyle>
          <a:p>
            <a:r>
              <a:rPr lang="fr-FR" dirty="0"/>
              <a:t>Modifiez le style du titre</a:t>
            </a:r>
            <a:endParaRPr lang="en-GB" dirty="0"/>
          </a:p>
        </p:txBody>
      </p:sp>
    </p:spTree>
    <p:extLst>
      <p:ext uri="{BB962C8B-B14F-4D97-AF65-F5344CB8AC3E}">
        <p14:creationId xmlns:p14="http://schemas.microsoft.com/office/powerpoint/2010/main" val="377787865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3_Vide">
    <p:spTree>
      <p:nvGrpSpPr>
        <p:cNvPr id="1" name=""/>
        <p:cNvGrpSpPr/>
        <p:nvPr/>
      </p:nvGrpSpPr>
      <p:grpSpPr>
        <a:xfrm>
          <a:off x="0" y="0"/>
          <a:ext cx="0" cy="0"/>
          <a:chOff x="0" y="0"/>
          <a:chExt cx="0" cy="0"/>
        </a:xfrm>
      </p:grpSpPr>
      <p:grpSp>
        <p:nvGrpSpPr>
          <p:cNvPr id="4" name="Groupe 3">
            <a:extLst>
              <a:ext uri="{FF2B5EF4-FFF2-40B4-BE49-F238E27FC236}">
                <a16:creationId xmlns:a16="http://schemas.microsoft.com/office/drawing/2014/main" id="{79964CBA-075E-C74F-83A2-E2BB26849C5A}"/>
              </a:ext>
            </a:extLst>
          </p:cNvPr>
          <p:cNvGrpSpPr/>
          <p:nvPr userDrawn="1"/>
        </p:nvGrpSpPr>
        <p:grpSpPr>
          <a:xfrm>
            <a:off x="-3225624" y="-788400"/>
            <a:ext cx="8434800" cy="8434800"/>
            <a:chOff x="-3225624" y="-788400"/>
            <a:chExt cx="8434800" cy="8434800"/>
          </a:xfrm>
        </p:grpSpPr>
        <p:sp>
          <p:nvSpPr>
            <p:cNvPr id="5" name="Ellipse 4">
              <a:extLst>
                <a:ext uri="{FF2B5EF4-FFF2-40B4-BE49-F238E27FC236}">
                  <a16:creationId xmlns:a16="http://schemas.microsoft.com/office/drawing/2014/main" id="{126E9161-9D99-E04A-9722-D4C834053ACB}"/>
                </a:ext>
              </a:extLst>
            </p:cNvPr>
            <p:cNvSpPr/>
            <p:nvPr userDrawn="1"/>
          </p:nvSpPr>
          <p:spPr>
            <a:xfrm>
              <a:off x="-3225624"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6" name="Ellipse 5">
              <a:extLst>
                <a:ext uri="{FF2B5EF4-FFF2-40B4-BE49-F238E27FC236}">
                  <a16:creationId xmlns:a16="http://schemas.microsoft.com/office/drawing/2014/main" id="{80CF3F05-AD23-2547-8D0E-3E6A16315230}"/>
                </a:ext>
              </a:extLst>
            </p:cNvPr>
            <p:cNvSpPr/>
            <p:nvPr userDrawn="1"/>
          </p:nvSpPr>
          <p:spPr>
            <a:xfrm>
              <a:off x="-2088024" y="352116"/>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dirty="0"/>
            </a:p>
          </p:txBody>
        </p:sp>
      </p:grpSp>
      <p:sp>
        <p:nvSpPr>
          <p:cNvPr id="3" name="Espace réservé du titre 1">
            <a:extLst>
              <a:ext uri="{FF2B5EF4-FFF2-40B4-BE49-F238E27FC236}">
                <a16:creationId xmlns:a16="http://schemas.microsoft.com/office/drawing/2014/main" id="{395844FF-1A24-454F-8D69-E46E073BCD1E}"/>
              </a:ext>
            </a:extLst>
          </p:cNvPr>
          <p:cNvSpPr>
            <a:spLocks noGrp="1"/>
          </p:cNvSpPr>
          <p:nvPr userDrawn="1">
            <p:ph type="title"/>
          </p:nvPr>
        </p:nvSpPr>
        <p:spPr>
          <a:xfrm>
            <a:off x="874713" y="2736502"/>
            <a:ext cx="3781425" cy="1384995"/>
          </a:xfrm>
          <a:prstGeom prst="rect">
            <a:avLst/>
          </a:prstGeom>
        </p:spPr>
        <p:txBody>
          <a:bodyPr vert="horz" wrap="square" lIns="0" tIns="0" rIns="0" bIns="0" rtlCol="0" anchor="ctr" anchorCtr="0">
            <a:spAutoFit/>
          </a:bodyPr>
          <a:lstStyle>
            <a:lvl1pPr>
              <a:defRPr sz="5000" b="1" i="0">
                <a:latin typeface="Calibri" panose="020F0502020204030204" pitchFamily="34" charset="0"/>
                <a:cs typeface="Calibri" panose="020F0502020204030204" pitchFamily="34" charset="0"/>
              </a:defRPr>
            </a:lvl1pPr>
          </a:lstStyle>
          <a:p>
            <a:r>
              <a:rPr lang="fr-FR" dirty="0"/>
              <a:t>Modifiez le style du titre</a:t>
            </a:r>
            <a:endParaRPr lang="en-GB" dirty="0"/>
          </a:p>
        </p:txBody>
      </p:sp>
    </p:spTree>
    <p:extLst>
      <p:ext uri="{BB962C8B-B14F-4D97-AF65-F5344CB8AC3E}">
        <p14:creationId xmlns:p14="http://schemas.microsoft.com/office/powerpoint/2010/main" val="214454690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4_Vide">
    <p:spTree>
      <p:nvGrpSpPr>
        <p:cNvPr id="1" name=""/>
        <p:cNvGrpSpPr/>
        <p:nvPr/>
      </p:nvGrpSpPr>
      <p:grpSpPr>
        <a:xfrm>
          <a:off x="0" y="0"/>
          <a:ext cx="0" cy="0"/>
          <a:chOff x="0" y="0"/>
          <a:chExt cx="0" cy="0"/>
        </a:xfrm>
      </p:grpSpPr>
      <p:grpSp>
        <p:nvGrpSpPr>
          <p:cNvPr id="12" name="Groupe 11">
            <a:extLst>
              <a:ext uri="{FF2B5EF4-FFF2-40B4-BE49-F238E27FC236}">
                <a16:creationId xmlns:a16="http://schemas.microsoft.com/office/drawing/2014/main" id="{EEFAFC97-B9FC-4941-AAD3-57AFD2916370}"/>
              </a:ext>
            </a:extLst>
          </p:cNvPr>
          <p:cNvGrpSpPr/>
          <p:nvPr userDrawn="1"/>
        </p:nvGrpSpPr>
        <p:grpSpPr>
          <a:xfrm>
            <a:off x="-3225624" y="-788400"/>
            <a:ext cx="8434800" cy="8434800"/>
            <a:chOff x="-3225624" y="-788400"/>
            <a:chExt cx="8434800" cy="8434800"/>
          </a:xfrm>
        </p:grpSpPr>
        <p:sp>
          <p:nvSpPr>
            <p:cNvPr id="13" name="Ellipse 12">
              <a:extLst>
                <a:ext uri="{FF2B5EF4-FFF2-40B4-BE49-F238E27FC236}">
                  <a16:creationId xmlns:a16="http://schemas.microsoft.com/office/drawing/2014/main" id="{A33C36AC-BE7C-E74A-8B1E-029DAC6F772C}"/>
                </a:ext>
              </a:extLst>
            </p:cNvPr>
            <p:cNvSpPr/>
            <p:nvPr userDrawn="1"/>
          </p:nvSpPr>
          <p:spPr>
            <a:xfrm>
              <a:off x="-3225624"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4" name="Ellipse 13">
              <a:extLst>
                <a:ext uri="{FF2B5EF4-FFF2-40B4-BE49-F238E27FC236}">
                  <a16:creationId xmlns:a16="http://schemas.microsoft.com/office/drawing/2014/main" id="{BD41E014-A8DB-9F47-97F0-2F21B46D93D7}"/>
                </a:ext>
              </a:extLst>
            </p:cNvPr>
            <p:cNvSpPr/>
            <p:nvPr userDrawn="1"/>
          </p:nvSpPr>
          <p:spPr>
            <a:xfrm>
              <a:off x="-2088024" y="352116"/>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dirty="0"/>
            </a:p>
          </p:txBody>
        </p:sp>
      </p:grpSp>
      <p:sp>
        <p:nvSpPr>
          <p:cNvPr id="3" name="Espace réservé du titre 1">
            <a:extLst>
              <a:ext uri="{FF2B5EF4-FFF2-40B4-BE49-F238E27FC236}">
                <a16:creationId xmlns:a16="http://schemas.microsoft.com/office/drawing/2014/main" id="{395844FF-1A24-454F-8D69-E46E073BCD1E}"/>
              </a:ext>
            </a:extLst>
          </p:cNvPr>
          <p:cNvSpPr>
            <a:spLocks noGrp="1"/>
          </p:cNvSpPr>
          <p:nvPr userDrawn="1">
            <p:ph type="title"/>
          </p:nvPr>
        </p:nvSpPr>
        <p:spPr>
          <a:xfrm>
            <a:off x="874713" y="2610881"/>
            <a:ext cx="2881312" cy="1661993"/>
          </a:xfrm>
          <a:prstGeom prst="rect">
            <a:avLst/>
          </a:prstGeom>
        </p:spPr>
        <p:txBody>
          <a:bodyPr vert="horz" wrap="none" lIns="0" tIns="0" rIns="0" bIns="0" rtlCol="0" anchor="ctr" anchorCtr="0">
            <a:noAutofit/>
          </a:bodyPr>
          <a:lstStyle>
            <a:lvl1pPr>
              <a:defRPr sz="12000" b="1" i="0">
                <a:latin typeface="Calibri" panose="020F0502020204030204" pitchFamily="34" charset="0"/>
                <a:cs typeface="Calibri" panose="020F0502020204030204" pitchFamily="34" charset="0"/>
              </a:defRPr>
            </a:lvl1pPr>
          </a:lstStyle>
          <a:p>
            <a:r>
              <a:rPr lang="fr-FR"/>
              <a:t>Modifiez le style du titre</a:t>
            </a:r>
            <a:endParaRPr lang="en-GB" dirty="0"/>
          </a:p>
        </p:txBody>
      </p:sp>
      <p:sp>
        <p:nvSpPr>
          <p:cNvPr id="42" name="Espace réservé pour une image  2">
            <a:extLst>
              <a:ext uri="{FF2B5EF4-FFF2-40B4-BE49-F238E27FC236}">
                <a16:creationId xmlns:a16="http://schemas.microsoft.com/office/drawing/2014/main" id="{C7B4CB85-A388-404D-9004-B4EA9C3FF1DA}"/>
              </a:ext>
            </a:extLst>
          </p:cNvPr>
          <p:cNvSpPr>
            <a:spLocks noGrp="1"/>
          </p:cNvSpPr>
          <p:nvPr>
            <p:ph type="pic" idx="10"/>
          </p:nvPr>
        </p:nvSpPr>
        <p:spPr>
          <a:xfrm>
            <a:off x="2316163" y="0"/>
            <a:ext cx="3779837" cy="6858000"/>
          </a:xfrm>
        </p:spPr>
        <p:txBody>
          <a:bodyPr anchor="ctr">
            <a:noAutofit/>
          </a:bodyPr>
          <a:lstStyle>
            <a:lvl1pPr marL="0" indent="0" algn="ctr">
              <a:buNone/>
              <a:defRPr sz="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GB"/>
          </a:p>
        </p:txBody>
      </p:sp>
      <p:sp>
        <p:nvSpPr>
          <p:cNvPr id="46" name="Espace réservé du texte 24">
            <a:extLst>
              <a:ext uri="{FF2B5EF4-FFF2-40B4-BE49-F238E27FC236}">
                <a16:creationId xmlns:a16="http://schemas.microsoft.com/office/drawing/2014/main" id="{5E950574-D720-B541-8F5A-209E702F257F}"/>
              </a:ext>
            </a:extLst>
          </p:cNvPr>
          <p:cNvSpPr>
            <a:spLocks noGrp="1"/>
          </p:cNvSpPr>
          <p:nvPr>
            <p:ph type="body" sz="quarter" idx="25"/>
          </p:nvPr>
        </p:nvSpPr>
        <p:spPr>
          <a:xfrm>
            <a:off x="6096000" y="3383926"/>
            <a:ext cx="20123239" cy="923330"/>
          </a:xfrm>
        </p:spPr>
        <p:txBody>
          <a:bodyPr>
            <a:spAutoFit/>
          </a:bodyPr>
          <a:lstStyle>
            <a:lvl1pPr marL="0" indent="0" algn="l">
              <a:lnSpc>
                <a:spcPct val="100000"/>
              </a:lnSpc>
              <a:buFontTx/>
              <a:buNone/>
              <a:defRPr sz="6000" b="0" i="0">
                <a:latin typeface="Calibri Light" panose="020F0302020204030204" pitchFamily="34" charset="0"/>
                <a:cs typeface="Calibri Light" panose="020F0302020204030204" pitchFamily="34" charset="0"/>
              </a:defRPr>
            </a:lvl1pPr>
            <a:lvl3pPr algn="ctr">
              <a:defRPr lang="en-GB" dirty="0"/>
            </a:lvl3pPr>
          </a:lstStyle>
          <a:p>
            <a:pPr lvl="0"/>
            <a:r>
              <a:rPr lang="fr-FR"/>
              <a:t>Cliquez pour modifier les styles du texte du masque</a:t>
            </a:r>
          </a:p>
        </p:txBody>
      </p:sp>
      <p:sp>
        <p:nvSpPr>
          <p:cNvPr id="47" name="Espace réservé du texte 24">
            <a:extLst>
              <a:ext uri="{FF2B5EF4-FFF2-40B4-BE49-F238E27FC236}">
                <a16:creationId xmlns:a16="http://schemas.microsoft.com/office/drawing/2014/main" id="{E2120E6D-7A16-864B-9DD3-5538270123B2}"/>
              </a:ext>
            </a:extLst>
          </p:cNvPr>
          <p:cNvSpPr>
            <a:spLocks noGrp="1"/>
          </p:cNvSpPr>
          <p:nvPr>
            <p:ph type="body" sz="quarter" idx="47"/>
          </p:nvPr>
        </p:nvSpPr>
        <p:spPr>
          <a:xfrm>
            <a:off x="6098386" y="2621282"/>
            <a:ext cx="20115876" cy="923330"/>
          </a:xfrm>
        </p:spPr>
        <p:txBody>
          <a:bodyPr anchor="b">
            <a:spAutoFit/>
          </a:bodyPr>
          <a:lstStyle>
            <a:lvl1pPr marL="0" indent="0" algn="l">
              <a:lnSpc>
                <a:spcPct val="100000"/>
              </a:lnSpc>
              <a:buFontTx/>
              <a:buNone/>
              <a:defRPr sz="6000" b="1" i="0">
                <a:latin typeface="Calibri" panose="020F0502020204030204" pitchFamily="34" charset="0"/>
                <a:cs typeface="Calibri" panose="020F0502020204030204" pitchFamily="34" charset="0"/>
              </a:defRPr>
            </a:lvl1pPr>
            <a:lvl3pPr algn="ctr">
              <a:defRPr lang="en-GB" dirty="0"/>
            </a:lvl3pPr>
          </a:lstStyle>
          <a:p>
            <a:pPr lvl="0"/>
            <a:r>
              <a:rPr lang="fr-FR"/>
              <a:t>Cliquez pour modifier les styles du texte du masque</a:t>
            </a:r>
          </a:p>
        </p:txBody>
      </p:sp>
    </p:spTree>
    <p:extLst>
      <p:ext uri="{BB962C8B-B14F-4D97-AF65-F5344CB8AC3E}">
        <p14:creationId xmlns:p14="http://schemas.microsoft.com/office/powerpoint/2010/main" val="40519461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Vide">
    <p:spTree>
      <p:nvGrpSpPr>
        <p:cNvPr id="1" name=""/>
        <p:cNvGrpSpPr/>
        <p:nvPr/>
      </p:nvGrpSpPr>
      <p:grpSpPr>
        <a:xfrm>
          <a:off x="0" y="0"/>
          <a:ext cx="0" cy="0"/>
          <a:chOff x="0" y="0"/>
          <a:chExt cx="0" cy="0"/>
        </a:xfrm>
      </p:grpSpPr>
      <p:sp>
        <p:nvSpPr>
          <p:cNvPr id="8" name="Ellipse 7">
            <a:extLst>
              <a:ext uri="{FF2B5EF4-FFF2-40B4-BE49-F238E27FC236}">
                <a16:creationId xmlns:a16="http://schemas.microsoft.com/office/drawing/2014/main" id="{32231998-3D3D-F041-BDB4-DA19219CCC9C}"/>
              </a:ext>
            </a:extLst>
          </p:cNvPr>
          <p:cNvSpPr/>
          <p:nvPr userDrawn="1"/>
        </p:nvSpPr>
        <p:spPr>
          <a:xfrm>
            <a:off x="-3170622"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Ellipse 12">
            <a:extLst>
              <a:ext uri="{FF2B5EF4-FFF2-40B4-BE49-F238E27FC236}">
                <a16:creationId xmlns:a16="http://schemas.microsoft.com/office/drawing/2014/main" id="{A9A69757-2795-AB4D-A254-3998A244120B}"/>
              </a:ext>
            </a:extLst>
          </p:cNvPr>
          <p:cNvSpPr/>
          <p:nvPr userDrawn="1"/>
        </p:nvSpPr>
        <p:spPr>
          <a:xfrm>
            <a:off x="2129376" y="-2262972"/>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a:p>
        </p:txBody>
      </p:sp>
      <p:sp>
        <p:nvSpPr>
          <p:cNvPr id="3" name="Espace réservé du titre 1">
            <a:extLst>
              <a:ext uri="{FF2B5EF4-FFF2-40B4-BE49-F238E27FC236}">
                <a16:creationId xmlns:a16="http://schemas.microsoft.com/office/drawing/2014/main" id="{395844FF-1A24-454F-8D69-E46E073BCD1E}"/>
              </a:ext>
            </a:extLst>
          </p:cNvPr>
          <p:cNvSpPr>
            <a:spLocks noGrp="1"/>
          </p:cNvSpPr>
          <p:nvPr userDrawn="1">
            <p:ph type="title"/>
          </p:nvPr>
        </p:nvSpPr>
        <p:spPr>
          <a:xfrm>
            <a:off x="874714" y="2610881"/>
            <a:ext cx="2881312" cy="1661993"/>
          </a:xfrm>
          <a:prstGeom prst="rect">
            <a:avLst/>
          </a:prstGeom>
        </p:spPr>
        <p:txBody>
          <a:bodyPr vert="horz" wrap="none" lIns="0" tIns="0" rIns="0" bIns="0" rtlCol="0" anchor="ctr" anchorCtr="0">
            <a:noAutofit/>
          </a:bodyPr>
          <a:lstStyle>
            <a:lvl1pPr>
              <a:defRPr sz="12000" b="1" i="0">
                <a:latin typeface="Calibri" panose="020F0502020204030204" pitchFamily="34" charset="0"/>
                <a:cs typeface="Calibri" panose="020F0502020204030204" pitchFamily="34" charset="0"/>
              </a:defRPr>
            </a:lvl1pPr>
          </a:lstStyle>
          <a:p>
            <a:r>
              <a:rPr lang="fr-FR"/>
              <a:t>Modifiez le style du titre</a:t>
            </a:r>
            <a:endParaRPr lang="en-GB" dirty="0"/>
          </a:p>
        </p:txBody>
      </p:sp>
      <p:sp>
        <p:nvSpPr>
          <p:cNvPr id="42" name="Espace réservé pour une image  2">
            <a:extLst>
              <a:ext uri="{FF2B5EF4-FFF2-40B4-BE49-F238E27FC236}">
                <a16:creationId xmlns:a16="http://schemas.microsoft.com/office/drawing/2014/main" id="{C7B4CB85-A388-404D-9004-B4EA9C3FF1DA}"/>
              </a:ext>
            </a:extLst>
          </p:cNvPr>
          <p:cNvSpPr>
            <a:spLocks noGrp="1"/>
          </p:cNvSpPr>
          <p:nvPr>
            <p:ph type="pic" idx="10"/>
          </p:nvPr>
        </p:nvSpPr>
        <p:spPr>
          <a:xfrm>
            <a:off x="2316163" y="0"/>
            <a:ext cx="3779837" cy="6858000"/>
          </a:xfrm>
        </p:spPr>
        <p:txBody>
          <a:bodyPr anchor="ctr">
            <a:noAutofit/>
          </a:bodyPr>
          <a:lstStyle>
            <a:lvl1pPr marL="0" indent="0" algn="ctr">
              <a:buNone/>
              <a:defRPr sz="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GB"/>
          </a:p>
        </p:txBody>
      </p:sp>
      <p:sp>
        <p:nvSpPr>
          <p:cNvPr id="11" name="Espace réservé du texte 24">
            <a:extLst>
              <a:ext uri="{FF2B5EF4-FFF2-40B4-BE49-F238E27FC236}">
                <a16:creationId xmlns:a16="http://schemas.microsoft.com/office/drawing/2014/main" id="{102ADA38-612F-E94B-910B-E2417229AC6D}"/>
              </a:ext>
            </a:extLst>
          </p:cNvPr>
          <p:cNvSpPr>
            <a:spLocks noGrp="1"/>
          </p:cNvSpPr>
          <p:nvPr>
            <p:ph type="body" sz="quarter" idx="25"/>
          </p:nvPr>
        </p:nvSpPr>
        <p:spPr>
          <a:xfrm>
            <a:off x="6096000" y="3383926"/>
            <a:ext cx="20123239" cy="923330"/>
          </a:xfrm>
        </p:spPr>
        <p:txBody>
          <a:bodyPr>
            <a:spAutoFit/>
          </a:bodyPr>
          <a:lstStyle>
            <a:lvl1pPr marL="0" indent="0" algn="l">
              <a:lnSpc>
                <a:spcPct val="100000"/>
              </a:lnSpc>
              <a:buFontTx/>
              <a:buNone/>
              <a:defRPr sz="6000" b="0" i="0">
                <a:latin typeface="Calibri Light" panose="020F0302020204030204" pitchFamily="34" charset="0"/>
                <a:cs typeface="Calibri Light" panose="020F0302020204030204" pitchFamily="34" charset="0"/>
              </a:defRPr>
            </a:lvl1pPr>
            <a:lvl3pPr algn="ctr">
              <a:defRPr lang="en-GB" dirty="0"/>
            </a:lvl3pPr>
          </a:lstStyle>
          <a:p>
            <a:pPr lvl="0"/>
            <a:r>
              <a:rPr lang="fr-FR"/>
              <a:t>Cliquez pour modifier les styles du texte du masque</a:t>
            </a:r>
          </a:p>
        </p:txBody>
      </p:sp>
      <p:sp>
        <p:nvSpPr>
          <p:cNvPr id="12" name="Espace réservé du texte 24">
            <a:extLst>
              <a:ext uri="{FF2B5EF4-FFF2-40B4-BE49-F238E27FC236}">
                <a16:creationId xmlns:a16="http://schemas.microsoft.com/office/drawing/2014/main" id="{F1AC66C4-2141-664B-BD53-3675F6D3CB41}"/>
              </a:ext>
            </a:extLst>
          </p:cNvPr>
          <p:cNvSpPr>
            <a:spLocks noGrp="1"/>
          </p:cNvSpPr>
          <p:nvPr>
            <p:ph type="body" sz="quarter" idx="47"/>
          </p:nvPr>
        </p:nvSpPr>
        <p:spPr>
          <a:xfrm>
            <a:off x="6098386" y="2621282"/>
            <a:ext cx="20115876" cy="923330"/>
          </a:xfrm>
        </p:spPr>
        <p:txBody>
          <a:bodyPr anchor="b">
            <a:spAutoFit/>
          </a:bodyPr>
          <a:lstStyle>
            <a:lvl1pPr marL="0" indent="0" algn="l">
              <a:lnSpc>
                <a:spcPct val="100000"/>
              </a:lnSpc>
              <a:buFontTx/>
              <a:buNone/>
              <a:defRPr sz="6000" b="1" i="0">
                <a:latin typeface="Calibri" panose="020F0502020204030204" pitchFamily="34" charset="0"/>
                <a:cs typeface="Calibri" panose="020F0502020204030204" pitchFamily="34" charset="0"/>
              </a:defRPr>
            </a:lvl1pPr>
            <a:lvl3pPr algn="ctr">
              <a:defRPr lang="en-GB" dirty="0"/>
            </a:lvl3pPr>
          </a:lstStyle>
          <a:p>
            <a:pPr lvl="0"/>
            <a:r>
              <a:rPr lang="fr-FR"/>
              <a:t>Cliquez pour modifier les styles du texte du masque</a:t>
            </a:r>
          </a:p>
        </p:txBody>
      </p:sp>
    </p:spTree>
    <p:extLst>
      <p:ext uri="{BB962C8B-B14F-4D97-AF65-F5344CB8AC3E}">
        <p14:creationId xmlns:p14="http://schemas.microsoft.com/office/powerpoint/2010/main" val="42734351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Vide">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id="{D5774209-EB4A-FD46-976B-DABAD5F34221}"/>
              </a:ext>
            </a:extLst>
          </p:cNvPr>
          <p:cNvGrpSpPr/>
          <p:nvPr userDrawn="1"/>
        </p:nvGrpSpPr>
        <p:grpSpPr>
          <a:xfrm>
            <a:off x="-3225624" y="-788400"/>
            <a:ext cx="8434800" cy="8434800"/>
            <a:chOff x="-3225624" y="-788400"/>
            <a:chExt cx="8434800" cy="8434800"/>
          </a:xfrm>
        </p:grpSpPr>
        <p:sp>
          <p:nvSpPr>
            <p:cNvPr id="10" name="Ellipse 9">
              <a:extLst>
                <a:ext uri="{FF2B5EF4-FFF2-40B4-BE49-F238E27FC236}">
                  <a16:creationId xmlns:a16="http://schemas.microsoft.com/office/drawing/2014/main" id="{F81C978A-5C93-3E42-9C81-80C9C9765F53}"/>
                </a:ext>
              </a:extLst>
            </p:cNvPr>
            <p:cNvSpPr/>
            <p:nvPr userDrawn="1"/>
          </p:nvSpPr>
          <p:spPr>
            <a:xfrm>
              <a:off x="-3225624" y="-788400"/>
              <a:ext cx="8434800" cy="84348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Ellipse 10">
              <a:extLst>
                <a:ext uri="{FF2B5EF4-FFF2-40B4-BE49-F238E27FC236}">
                  <a16:creationId xmlns:a16="http://schemas.microsoft.com/office/drawing/2014/main" id="{E4495565-4C80-D14C-89C8-F46DA758DF50}"/>
                </a:ext>
              </a:extLst>
            </p:cNvPr>
            <p:cNvSpPr/>
            <p:nvPr userDrawn="1"/>
          </p:nvSpPr>
          <p:spPr>
            <a:xfrm>
              <a:off x="-2088024" y="352116"/>
              <a:ext cx="6159600" cy="6159600"/>
            </a:xfrm>
            <a:prstGeom prst="ellipse">
              <a:avLst/>
            </a:prstGeom>
            <a:solidFill>
              <a:srgbClr val="96CD32">
                <a:alpha val="1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lIns="90000" rtlCol="0" anchor="ctr"/>
            <a:lstStyle/>
            <a:p>
              <a:pPr algn="ctr"/>
              <a:endParaRPr lang="en-GB" dirty="0"/>
            </a:p>
          </p:txBody>
        </p:sp>
      </p:grpSp>
      <p:sp>
        <p:nvSpPr>
          <p:cNvPr id="2" name="Espace réservé du texte 24">
            <a:extLst>
              <a:ext uri="{FF2B5EF4-FFF2-40B4-BE49-F238E27FC236}">
                <a16:creationId xmlns:a16="http://schemas.microsoft.com/office/drawing/2014/main" id="{9BC97FFA-BC26-8148-9F7B-C56E1C0B4B23}"/>
              </a:ext>
            </a:extLst>
          </p:cNvPr>
          <p:cNvSpPr>
            <a:spLocks noGrp="1"/>
          </p:cNvSpPr>
          <p:nvPr>
            <p:ph type="body" sz="quarter" idx="41"/>
          </p:nvPr>
        </p:nvSpPr>
        <p:spPr>
          <a:xfrm>
            <a:off x="1865311" y="2955491"/>
            <a:ext cx="7560000" cy="1307137"/>
          </a:xfrm>
          <a:prstGeom prst="roundRect">
            <a:avLst>
              <a:gd name="adj" fmla="val 26398"/>
            </a:avLst>
          </a:prstGeom>
          <a:solidFill>
            <a:schemeClr val="bg1">
              <a:alpha val="30000"/>
            </a:schemeClr>
          </a:solidFill>
          <a:ln w="9525">
            <a:solidFill>
              <a:schemeClr val="tx1"/>
            </a:solidFill>
          </a:ln>
        </p:spPr>
        <p:txBody>
          <a:bodyPr lIns="792000" tIns="216000" rIns="1260000" bIns="216000" anchor="ctr" anchorCtr="0">
            <a:spAutoFit/>
          </a:bodyPr>
          <a:lstStyle>
            <a:lvl1pPr marL="0" indent="0" algn="l">
              <a:lnSpc>
                <a:spcPct val="100000"/>
              </a:lnSpc>
              <a:buFontTx/>
              <a:buNone/>
              <a:defRPr sz="2200" b="0" i="0">
                <a:latin typeface="Calibri Light" panose="020F0302020204030204" pitchFamily="34" charset="0"/>
                <a:cs typeface="Calibri Light" panose="020F0302020204030204" pitchFamily="34" charset="0"/>
              </a:defRPr>
            </a:lvl1pPr>
            <a:lvl3pPr algn="ctr">
              <a:defRPr lang="en-GB" dirty="0"/>
            </a:lvl3pPr>
          </a:lstStyle>
          <a:p>
            <a:pPr lvl="0"/>
            <a:r>
              <a:rPr lang="fr-FR"/>
              <a:t>Cliquez pour modifier les styles du texte du masque</a:t>
            </a:r>
          </a:p>
        </p:txBody>
      </p:sp>
      <p:sp>
        <p:nvSpPr>
          <p:cNvPr id="3" name="Espace réservé du texte 24">
            <a:extLst>
              <a:ext uri="{FF2B5EF4-FFF2-40B4-BE49-F238E27FC236}">
                <a16:creationId xmlns:a16="http://schemas.microsoft.com/office/drawing/2014/main" id="{D089A001-BE37-A640-A0BC-08C6F3DF774C}"/>
              </a:ext>
            </a:extLst>
          </p:cNvPr>
          <p:cNvSpPr>
            <a:spLocks noGrp="1"/>
          </p:cNvSpPr>
          <p:nvPr>
            <p:ph type="body" sz="quarter" idx="82"/>
          </p:nvPr>
        </p:nvSpPr>
        <p:spPr>
          <a:xfrm>
            <a:off x="8166688" y="2249016"/>
            <a:ext cx="2160000" cy="2730323"/>
          </a:xfrm>
          <a:prstGeom prst="roundRect">
            <a:avLst>
              <a:gd name="adj" fmla="val 11301"/>
            </a:avLst>
          </a:prstGeom>
          <a:solidFill>
            <a:schemeClr val="bg1"/>
          </a:solidFill>
          <a:ln w="9525">
            <a:solidFill>
              <a:schemeClr val="tx1"/>
            </a:solidFill>
          </a:ln>
        </p:spPr>
        <p:txBody>
          <a:bodyPr wrap="square" lIns="90000" tIns="1440000" rIns="90000" bIns="864000" anchor="ctr">
            <a:noAutofit/>
          </a:bodyPr>
          <a:lstStyle>
            <a:lvl1pPr marL="0" indent="0" algn="ctr">
              <a:buFontTx/>
              <a:buNone/>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 les styles du texte du masque</a:t>
            </a:r>
          </a:p>
        </p:txBody>
      </p:sp>
      <p:sp>
        <p:nvSpPr>
          <p:cNvPr id="4" name="Espace réservé pour une image  11">
            <a:extLst>
              <a:ext uri="{FF2B5EF4-FFF2-40B4-BE49-F238E27FC236}">
                <a16:creationId xmlns:a16="http://schemas.microsoft.com/office/drawing/2014/main" id="{230A8DA2-CE17-B342-9BB6-B72881084EC4}"/>
              </a:ext>
            </a:extLst>
          </p:cNvPr>
          <p:cNvSpPr>
            <a:spLocks noGrp="1"/>
          </p:cNvSpPr>
          <p:nvPr>
            <p:ph type="pic" sz="quarter" idx="81"/>
          </p:nvPr>
        </p:nvSpPr>
        <p:spPr>
          <a:xfrm>
            <a:off x="8645488" y="2447344"/>
            <a:ext cx="1202400" cy="1206000"/>
          </a:xfrm>
          <a:prstGeom prst="ellipse">
            <a:avLst/>
          </a:prstGeom>
          <a:solidFill>
            <a:schemeClr val="bg1">
              <a:alpha val="30000"/>
            </a:schemeClr>
          </a:solidFill>
          <a:ln w="9525">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5" name="Espace réservé du texte 24">
            <a:extLst>
              <a:ext uri="{FF2B5EF4-FFF2-40B4-BE49-F238E27FC236}">
                <a16:creationId xmlns:a16="http://schemas.microsoft.com/office/drawing/2014/main" id="{F8E3772D-23CF-BD42-91C0-377FC55825C9}"/>
              </a:ext>
            </a:extLst>
          </p:cNvPr>
          <p:cNvSpPr>
            <a:spLocks noGrp="1"/>
          </p:cNvSpPr>
          <p:nvPr>
            <p:ph type="body" sz="quarter" idx="71"/>
          </p:nvPr>
        </p:nvSpPr>
        <p:spPr>
          <a:xfrm>
            <a:off x="8310491" y="4066699"/>
            <a:ext cx="1872394" cy="261738"/>
          </a:xfrm>
        </p:spPr>
        <p:txBody>
          <a:bodyPr anchor="t"/>
          <a:lstStyle>
            <a:lvl1pPr marL="0" indent="0" algn="ctr">
              <a:lnSpc>
                <a:spcPct val="80000"/>
              </a:lnSpc>
              <a:buFontTx/>
              <a:buNone/>
              <a:defRPr sz="1050" b="0" i="0">
                <a:solidFill>
                  <a:schemeClr val="bg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p>
        </p:txBody>
      </p:sp>
      <p:sp>
        <p:nvSpPr>
          <p:cNvPr id="6" name="Espace réservé pour une image  2">
            <a:extLst>
              <a:ext uri="{FF2B5EF4-FFF2-40B4-BE49-F238E27FC236}">
                <a16:creationId xmlns:a16="http://schemas.microsoft.com/office/drawing/2014/main" id="{813A5655-9627-774E-82B8-CA393CD619E2}"/>
              </a:ext>
            </a:extLst>
          </p:cNvPr>
          <p:cNvSpPr>
            <a:spLocks noGrp="1"/>
          </p:cNvSpPr>
          <p:nvPr>
            <p:ph type="pic" idx="43"/>
          </p:nvPr>
        </p:nvSpPr>
        <p:spPr>
          <a:xfrm>
            <a:off x="9005487" y="4296860"/>
            <a:ext cx="482401" cy="581057"/>
          </a:xfrm>
        </p:spPr>
        <p:txBody>
          <a:bodyPr anchor="ct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dirty="0"/>
              <a:t>Cliquez sur l'icône pour ajouter une image</a:t>
            </a:r>
            <a:endParaRPr lang="en-GB" dirty="0"/>
          </a:p>
        </p:txBody>
      </p:sp>
    </p:spTree>
    <p:extLst>
      <p:ext uri="{BB962C8B-B14F-4D97-AF65-F5344CB8AC3E}">
        <p14:creationId xmlns:p14="http://schemas.microsoft.com/office/powerpoint/2010/main" val="295885047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7_Vide">
    <p:spTree>
      <p:nvGrpSpPr>
        <p:cNvPr id="1" name=""/>
        <p:cNvGrpSpPr/>
        <p:nvPr/>
      </p:nvGrpSpPr>
      <p:grpSpPr>
        <a:xfrm>
          <a:off x="0" y="0"/>
          <a:ext cx="0" cy="0"/>
          <a:chOff x="0" y="0"/>
          <a:chExt cx="0" cy="0"/>
        </a:xfrm>
      </p:grpSpPr>
      <p:sp>
        <p:nvSpPr>
          <p:cNvPr id="139" name="Rectangle 138">
            <a:extLst>
              <a:ext uri="{FF2B5EF4-FFF2-40B4-BE49-F238E27FC236}">
                <a16:creationId xmlns:a16="http://schemas.microsoft.com/office/drawing/2014/main" id="{FB73B9A9-024D-594E-9909-11AAA5B82347}"/>
              </a:ext>
            </a:extLst>
          </p:cNvPr>
          <p:cNvSpPr/>
          <p:nvPr userDrawn="1"/>
        </p:nvSpPr>
        <p:spPr>
          <a:xfrm>
            <a:off x="0" y="0"/>
            <a:ext cx="12192000" cy="6858000"/>
          </a:xfrm>
          <a:prstGeom prst="rect">
            <a:avLst/>
          </a:prstGeom>
          <a:solidFill>
            <a:srgbClr val="96C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Calibri Light" panose="020F0302020204030204" pitchFamily="34" charset="0"/>
              <a:cs typeface="Calibri Light" panose="020F0302020204030204" pitchFamily="34" charset="0"/>
            </a:endParaRPr>
          </a:p>
        </p:txBody>
      </p:sp>
      <p:sp>
        <p:nvSpPr>
          <p:cNvPr id="8" name="Espace réservé pour une image  23">
            <a:extLst>
              <a:ext uri="{FF2B5EF4-FFF2-40B4-BE49-F238E27FC236}">
                <a16:creationId xmlns:a16="http://schemas.microsoft.com/office/drawing/2014/main" id="{5AB47537-32CE-5C4A-B313-FC903CC181C3}"/>
              </a:ext>
            </a:extLst>
          </p:cNvPr>
          <p:cNvSpPr>
            <a:spLocks noGrp="1"/>
          </p:cNvSpPr>
          <p:nvPr>
            <p:ph type="pic" sz="quarter" idx="81"/>
          </p:nvPr>
        </p:nvSpPr>
        <p:spPr>
          <a:xfrm>
            <a:off x="334963"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0" name="Espace réservé pour une image  23">
            <a:extLst>
              <a:ext uri="{FF2B5EF4-FFF2-40B4-BE49-F238E27FC236}">
                <a16:creationId xmlns:a16="http://schemas.microsoft.com/office/drawing/2014/main" id="{71959781-3466-334B-BEF3-B5E6A2E8778D}"/>
              </a:ext>
            </a:extLst>
          </p:cNvPr>
          <p:cNvSpPr>
            <a:spLocks noGrp="1"/>
          </p:cNvSpPr>
          <p:nvPr>
            <p:ph type="pic" sz="quarter" idx="82"/>
          </p:nvPr>
        </p:nvSpPr>
        <p:spPr>
          <a:xfrm>
            <a:off x="1119397"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1" name="Espace réservé pour une image  23">
            <a:extLst>
              <a:ext uri="{FF2B5EF4-FFF2-40B4-BE49-F238E27FC236}">
                <a16:creationId xmlns:a16="http://schemas.microsoft.com/office/drawing/2014/main" id="{E649F65F-9E2C-624C-B80F-752C1A2BB456}"/>
              </a:ext>
            </a:extLst>
          </p:cNvPr>
          <p:cNvSpPr>
            <a:spLocks noGrp="1"/>
          </p:cNvSpPr>
          <p:nvPr>
            <p:ph type="pic" sz="quarter" idx="83"/>
          </p:nvPr>
        </p:nvSpPr>
        <p:spPr>
          <a:xfrm>
            <a:off x="1903831"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2" name="Espace réservé pour une image  23">
            <a:extLst>
              <a:ext uri="{FF2B5EF4-FFF2-40B4-BE49-F238E27FC236}">
                <a16:creationId xmlns:a16="http://schemas.microsoft.com/office/drawing/2014/main" id="{D410118A-6928-0B47-ACB9-7EC40657B1E4}"/>
              </a:ext>
            </a:extLst>
          </p:cNvPr>
          <p:cNvSpPr>
            <a:spLocks noGrp="1"/>
          </p:cNvSpPr>
          <p:nvPr>
            <p:ph type="pic" sz="quarter" idx="84"/>
          </p:nvPr>
        </p:nvSpPr>
        <p:spPr>
          <a:xfrm>
            <a:off x="2688265"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3" name="Espace réservé pour une image  23">
            <a:extLst>
              <a:ext uri="{FF2B5EF4-FFF2-40B4-BE49-F238E27FC236}">
                <a16:creationId xmlns:a16="http://schemas.microsoft.com/office/drawing/2014/main" id="{7EA48660-DAA0-1F4D-B0E1-3C8FB02FABAE}"/>
              </a:ext>
            </a:extLst>
          </p:cNvPr>
          <p:cNvSpPr>
            <a:spLocks noGrp="1"/>
          </p:cNvSpPr>
          <p:nvPr>
            <p:ph type="pic" sz="quarter" idx="85"/>
          </p:nvPr>
        </p:nvSpPr>
        <p:spPr>
          <a:xfrm>
            <a:off x="3472699"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4" name="Espace réservé pour une image  23">
            <a:extLst>
              <a:ext uri="{FF2B5EF4-FFF2-40B4-BE49-F238E27FC236}">
                <a16:creationId xmlns:a16="http://schemas.microsoft.com/office/drawing/2014/main" id="{CC6E0EFD-C7E6-0143-98E1-66663E5DDDCC}"/>
              </a:ext>
            </a:extLst>
          </p:cNvPr>
          <p:cNvSpPr>
            <a:spLocks noGrp="1"/>
          </p:cNvSpPr>
          <p:nvPr>
            <p:ph type="pic" sz="quarter" idx="86"/>
          </p:nvPr>
        </p:nvSpPr>
        <p:spPr>
          <a:xfrm>
            <a:off x="4257133"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5" name="Espace réservé pour une image  23">
            <a:extLst>
              <a:ext uri="{FF2B5EF4-FFF2-40B4-BE49-F238E27FC236}">
                <a16:creationId xmlns:a16="http://schemas.microsoft.com/office/drawing/2014/main" id="{A46BAD64-6C7C-FE41-8D17-E6B80FD182DA}"/>
              </a:ext>
            </a:extLst>
          </p:cNvPr>
          <p:cNvSpPr>
            <a:spLocks noGrp="1"/>
          </p:cNvSpPr>
          <p:nvPr>
            <p:ph type="pic" sz="quarter" idx="87"/>
          </p:nvPr>
        </p:nvSpPr>
        <p:spPr>
          <a:xfrm>
            <a:off x="5041567"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6" name="Espace réservé pour une image  23">
            <a:extLst>
              <a:ext uri="{FF2B5EF4-FFF2-40B4-BE49-F238E27FC236}">
                <a16:creationId xmlns:a16="http://schemas.microsoft.com/office/drawing/2014/main" id="{5460C737-8526-6D47-8D64-86219ED6BBC4}"/>
              </a:ext>
            </a:extLst>
          </p:cNvPr>
          <p:cNvSpPr>
            <a:spLocks noGrp="1"/>
          </p:cNvSpPr>
          <p:nvPr>
            <p:ph type="pic" sz="quarter" idx="88"/>
          </p:nvPr>
        </p:nvSpPr>
        <p:spPr>
          <a:xfrm>
            <a:off x="5826001"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7" name="Espace réservé pour une image  23">
            <a:extLst>
              <a:ext uri="{FF2B5EF4-FFF2-40B4-BE49-F238E27FC236}">
                <a16:creationId xmlns:a16="http://schemas.microsoft.com/office/drawing/2014/main" id="{BE169D48-863A-2245-B429-0157B63CD4AA}"/>
              </a:ext>
            </a:extLst>
          </p:cNvPr>
          <p:cNvSpPr>
            <a:spLocks noGrp="1"/>
          </p:cNvSpPr>
          <p:nvPr>
            <p:ph type="pic" sz="quarter" idx="89"/>
          </p:nvPr>
        </p:nvSpPr>
        <p:spPr>
          <a:xfrm>
            <a:off x="6610435"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8" name="Espace réservé pour une image  23">
            <a:extLst>
              <a:ext uri="{FF2B5EF4-FFF2-40B4-BE49-F238E27FC236}">
                <a16:creationId xmlns:a16="http://schemas.microsoft.com/office/drawing/2014/main" id="{9ACC57C4-7BFA-0043-A1BE-D47972C3D6E4}"/>
              </a:ext>
            </a:extLst>
          </p:cNvPr>
          <p:cNvSpPr>
            <a:spLocks noGrp="1"/>
          </p:cNvSpPr>
          <p:nvPr>
            <p:ph type="pic" sz="quarter" idx="90"/>
          </p:nvPr>
        </p:nvSpPr>
        <p:spPr>
          <a:xfrm>
            <a:off x="7394869"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9" name="Espace réservé pour une image  23">
            <a:extLst>
              <a:ext uri="{FF2B5EF4-FFF2-40B4-BE49-F238E27FC236}">
                <a16:creationId xmlns:a16="http://schemas.microsoft.com/office/drawing/2014/main" id="{053713D8-9CCE-4745-A25F-A27912F8F9FC}"/>
              </a:ext>
            </a:extLst>
          </p:cNvPr>
          <p:cNvSpPr>
            <a:spLocks noGrp="1"/>
          </p:cNvSpPr>
          <p:nvPr>
            <p:ph type="pic" sz="quarter" idx="91"/>
          </p:nvPr>
        </p:nvSpPr>
        <p:spPr>
          <a:xfrm>
            <a:off x="8179303"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0" name="Espace réservé pour une image  23">
            <a:extLst>
              <a:ext uri="{FF2B5EF4-FFF2-40B4-BE49-F238E27FC236}">
                <a16:creationId xmlns:a16="http://schemas.microsoft.com/office/drawing/2014/main" id="{7790FDAF-4BDF-E942-B6F4-7DE698326D9E}"/>
              </a:ext>
            </a:extLst>
          </p:cNvPr>
          <p:cNvSpPr>
            <a:spLocks noGrp="1"/>
          </p:cNvSpPr>
          <p:nvPr>
            <p:ph type="pic" sz="quarter" idx="92"/>
          </p:nvPr>
        </p:nvSpPr>
        <p:spPr>
          <a:xfrm>
            <a:off x="8963737"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1" name="Espace réservé pour une image  23">
            <a:extLst>
              <a:ext uri="{FF2B5EF4-FFF2-40B4-BE49-F238E27FC236}">
                <a16:creationId xmlns:a16="http://schemas.microsoft.com/office/drawing/2014/main" id="{74CE13CE-EF1C-2B41-B8D6-1C4B1FC45A20}"/>
              </a:ext>
            </a:extLst>
          </p:cNvPr>
          <p:cNvSpPr>
            <a:spLocks noGrp="1"/>
          </p:cNvSpPr>
          <p:nvPr>
            <p:ph type="pic" sz="quarter" idx="93"/>
          </p:nvPr>
        </p:nvSpPr>
        <p:spPr>
          <a:xfrm>
            <a:off x="9748171"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2" name="Espace réservé pour une image  23">
            <a:extLst>
              <a:ext uri="{FF2B5EF4-FFF2-40B4-BE49-F238E27FC236}">
                <a16:creationId xmlns:a16="http://schemas.microsoft.com/office/drawing/2014/main" id="{42CA62FC-E0E9-EC4C-BE27-36649D64AC89}"/>
              </a:ext>
            </a:extLst>
          </p:cNvPr>
          <p:cNvSpPr>
            <a:spLocks noGrp="1"/>
          </p:cNvSpPr>
          <p:nvPr>
            <p:ph type="pic" sz="quarter" idx="94"/>
          </p:nvPr>
        </p:nvSpPr>
        <p:spPr>
          <a:xfrm>
            <a:off x="10532605"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3" name="Espace réservé pour une image  23">
            <a:extLst>
              <a:ext uri="{FF2B5EF4-FFF2-40B4-BE49-F238E27FC236}">
                <a16:creationId xmlns:a16="http://schemas.microsoft.com/office/drawing/2014/main" id="{28728458-6B20-2445-B4C5-0156B114E977}"/>
              </a:ext>
            </a:extLst>
          </p:cNvPr>
          <p:cNvSpPr>
            <a:spLocks noGrp="1"/>
          </p:cNvSpPr>
          <p:nvPr>
            <p:ph type="pic" sz="quarter" idx="95"/>
          </p:nvPr>
        </p:nvSpPr>
        <p:spPr>
          <a:xfrm>
            <a:off x="11317037" y="64474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4" name="Espace réservé pour une image  23">
            <a:extLst>
              <a:ext uri="{FF2B5EF4-FFF2-40B4-BE49-F238E27FC236}">
                <a16:creationId xmlns:a16="http://schemas.microsoft.com/office/drawing/2014/main" id="{8D57FB5A-AFE2-1141-AC94-25512E473B2F}"/>
              </a:ext>
            </a:extLst>
          </p:cNvPr>
          <p:cNvSpPr>
            <a:spLocks noGrp="1"/>
          </p:cNvSpPr>
          <p:nvPr>
            <p:ph type="pic" sz="quarter" idx="96"/>
          </p:nvPr>
        </p:nvSpPr>
        <p:spPr>
          <a:xfrm>
            <a:off x="334963"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5" name="Espace réservé pour une image  23">
            <a:extLst>
              <a:ext uri="{FF2B5EF4-FFF2-40B4-BE49-F238E27FC236}">
                <a16:creationId xmlns:a16="http://schemas.microsoft.com/office/drawing/2014/main" id="{621183DD-DACC-1141-B49D-316CCCBE086B}"/>
              </a:ext>
            </a:extLst>
          </p:cNvPr>
          <p:cNvSpPr>
            <a:spLocks noGrp="1"/>
          </p:cNvSpPr>
          <p:nvPr>
            <p:ph type="pic" sz="quarter" idx="97"/>
          </p:nvPr>
        </p:nvSpPr>
        <p:spPr>
          <a:xfrm>
            <a:off x="1119397"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6" name="Espace réservé pour une image  23">
            <a:extLst>
              <a:ext uri="{FF2B5EF4-FFF2-40B4-BE49-F238E27FC236}">
                <a16:creationId xmlns:a16="http://schemas.microsoft.com/office/drawing/2014/main" id="{5440022A-5BFD-6840-AD7C-920EA22E3D5D}"/>
              </a:ext>
            </a:extLst>
          </p:cNvPr>
          <p:cNvSpPr>
            <a:spLocks noGrp="1"/>
          </p:cNvSpPr>
          <p:nvPr>
            <p:ph type="pic" sz="quarter" idx="98"/>
          </p:nvPr>
        </p:nvSpPr>
        <p:spPr>
          <a:xfrm>
            <a:off x="1903831"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7" name="Espace réservé pour une image  23">
            <a:extLst>
              <a:ext uri="{FF2B5EF4-FFF2-40B4-BE49-F238E27FC236}">
                <a16:creationId xmlns:a16="http://schemas.microsoft.com/office/drawing/2014/main" id="{44DDD588-5DF6-034B-B034-F41234A782E2}"/>
              </a:ext>
            </a:extLst>
          </p:cNvPr>
          <p:cNvSpPr>
            <a:spLocks noGrp="1"/>
          </p:cNvSpPr>
          <p:nvPr>
            <p:ph type="pic" sz="quarter" idx="99"/>
          </p:nvPr>
        </p:nvSpPr>
        <p:spPr>
          <a:xfrm>
            <a:off x="2688265"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8" name="Espace réservé pour une image  23">
            <a:extLst>
              <a:ext uri="{FF2B5EF4-FFF2-40B4-BE49-F238E27FC236}">
                <a16:creationId xmlns:a16="http://schemas.microsoft.com/office/drawing/2014/main" id="{F4EDCFE9-EBEB-1A44-A707-69138721A21E}"/>
              </a:ext>
            </a:extLst>
          </p:cNvPr>
          <p:cNvSpPr>
            <a:spLocks noGrp="1"/>
          </p:cNvSpPr>
          <p:nvPr>
            <p:ph type="pic" sz="quarter" idx="100"/>
          </p:nvPr>
        </p:nvSpPr>
        <p:spPr>
          <a:xfrm>
            <a:off x="3472699"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9" name="Espace réservé pour une image  23">
            <a:extLst>
              <a:ext uri="{FF2B5EF4-FFF2-40B4-BE49-F238E27FC236}">
                <a16:creationId xmlns:a16="http://schemas.microsoft.com/office/drawing/2014/main" id="{45109AF1-7367-6846-90AB-37A2514CA4C7}"/>
              </a:ext>
            </a:extLst>
          </p:cNvPr>
          <p:cNvSpPr>
            <a:spLocks noGrp="1"/>
          </p:cNvSpPr>
          <p:nvPr>
            <p:ph type="pic" sz="quarter" idx="101"/>
          </p:nvPr>
        </p:nvSpPr>
        <p:spPr>
          <a:xfrm>
            <a:off x="4257133"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0" name="Espace réservé pour une image  23">
            <a:extLst>
              <a:ext uri="{FF2B5EF4-FFF2-40B4-BE49-F238E27FC236}">
                <a16:creationId xmlns:a16="http://schemas.microsoft.com/office/drawing/2014/main" id="{E5D6F91A-C359-9845-B6B0-08FA43494E68}"/>
              </a:ext>
            </a:extLst>
          </p:cNvPr>
          <p:cNvSpPr>
            <a:spLocks noGrp="1"/>
          </p:cNvSpPr>
          <p:nvPr>
            <p:ph type="pic" sz="quarter" idx="102"/>
          </p:nvPr>
        </p:nvSpPr>
        <p:spPr>
          <a:xfrm>
            <a:off x="5041567"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1" name="Espace réservé pour une image  23">
            <a:extLst>
              <a:ext uri="{FF2B5EF4-FFF2-40B4-BE49-F238E27FC236}">
                <a16:creationId xmlns:a16="http://schemas.microsoft.com/office/drawing/2014/main" id="{A252752A-3220-E046-97A9-0396264603C4}"/>
              </a:ext>
            </a:extLst>
          </p:cNvPr>
          <p:cNvSpPr>
            <a:spLocks noGrp="1"/>
          </p:cNvSpPr>
          <p:nvPr>
            <p:ph type="pic" sz="quarter" idx="103"/>
          </p:nvPr>
        </p:nvSpPr>
        <p:spPr>
          <a:xfrm>
            <a:off x="5826001"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2" name="Espace réservé pour une image  23">
            <a:extLst>
              <a:ext uri="{FF2B5EF4-FFF2-40B4-BE49-F238E27FC236}">
                <a16:creationId xmlns:a16="http://schemas.microsoft.com/office/drawing/2014/main" id="{006EA415-86DE-4B40-ACC6-C556AC5BD4C6}"/>
              </a:ext>
            </a:extLst>
          </p:cNvPr>
          <p:cNvSpPr>
            <a:spLocks noGrp="1"/>
          </p:cNvSpPr>
          <p:nvPr>
            <p:ph type="pic" sz="quarter" idx="104"/>
          </p:nvPr>
        </p:nvSpPr>
        <p:spPr>
          <a:xfrm>
            <a:off x="6610435"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3" name="Espace réservé pour une image  23">
            <a:extLst>
              <a:ext uri="{FF2B5EF4-FFF2-40B4-BE49-F238E27FC236}">
                <a16:creationId xmlns:a16="http://schemas.microsoft.com/office/drawing/2014/main" id="{F0CDE8EB-C660-9840-A266-A21DBBC4D5AE}"/>
              </a:ext>
            </a:extLst>
          </p:cNvPr>
          <p:cNvSpPr>
            <a:spLocks noGrp="1"/>
          </p:cNvSpPr>
          <p:nvPr>
            <p:ph type="pic" sz="quarter" idx="105"/>
          </p:nvPr>
        </p:nvSpPr>
        <p:spPr>
          <a:xfrm>
            <a:off x="7394869"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4" name="Espace réservé pour une image  23">
            <a:extLst>
              <a:ext uri="{FF2B5EF4-FFF2-40B4-BE49-F238E27FC236}">
                <a16:creationId xmlns:a16="http://schemas.microsoft.com/office/drawing/2014/main" id="{9A80363A-FAB8-8447-A9DE-9D3ADE930A30}"/>
              </a:ext>
            </a:extLst>
          </p:cNvPr>
          <p:cNvSpPr>
            <a:spLocks noGrp="1"/>
          </p:cNvSpPr>
          <p:nvPr>
            <p:ph type="pic" sz="quarter" idx="106"/>
          </p:nvPr>
        </p:nvSpPr>
        <p:spPr>
          <a:xfrm>
            <a:off x="8179303"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5" name="Espace réservé pour une image  23">
            <a:extLst>
              <a:ext uri="{FF2B5EF4-FFF2-40B4-BE49-F238E27FC236}">
                <a16:creationId xmlns:a16="http://schemas.microsoft.com/office/drawing/2014/main" id="{00004F3C-E5B8-A348-901B-3385DBD6FCE5}"/>
              </a:ext>
            </a:extLst>
          </p:cNvPr>
          <p:cNvSpPr>
            <a:spLocks noGrp="1"/>
          </p:cNvSpPr>
          <p:nvPr>
            <p:ph type="pic" sz="quarter" idx="107"/>
          </p:nvPr>
        </p:nvSpPr>
        <p:spPr>
          <a:xfrm>
            <a:off x="8963737"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6" name="Espace réservé pour une image  23">
            <a:extLst>
              <a:ext uri="{FF2B5EF4-FFF2-40B4-BE49-F238E27FC236}">
                <a16:creationId xmlns:a16="http://schemas.microsoft.com/office/drawing/2014/main" id="{B9EF2D0E-4209-9240-9645-7224FA2316ED}"/>
              </a:ext>
            </a:extLst>
          </p:cNvPr>
          <p:cNvSpPr>
            <a:spLocks noGrp="1"/>
          </p:cNvSpPr>
          <p:nvPr>
            <p:ph type="pic" sz="quarter" idx="108"/>
          </p:nvPr>
        </p:nvSpPr>
        <p:spPr>
          <a:xfrm>
            <a:off x="9748171"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7" name="Espace réservé pour une image  23">
            <a:extLst>
              <a:ext uri="{FF2B5EF4-FFF2-40B4-BE49-F238E27FC236}">
                <a16:creationId xmlns:a16="http://schemas.microsoft.com/office/drawing/2014/main" id="{4A86C38A-22E9-D742-8624-E9DA66EF0AC6}"/>
              </a:ext>
            </a:extLst>
          </p:cNvPr>
          <p:cNvSpPr>
            <a:spLocks noGrp="1"/>
          </p:cNvSpPr>
          <p:nvPr>
            <p:ph type="pic" sz="quarter" idx="109"/>
          </p:nvPr>
        </p:nvSpPr>
        <p:spPr>
          <a:xfrm>
            <a:off x="10532605"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8" name="Espace réservé pour une image  23">
            <a:extLst>
              <a:ext uri="{FF2B5EF4-FFF2-40B4-BE49-F238E27FC236}">
                <a16:creationId xmlns:a16="http://schemas.microsoft.com/office/drawing/2014/main" id="{62CBEF3C-262F-6A4F-AF52-51F800AF1D44}"/>
              </a:ext>
            </a:extLst>
          </p:cNvPr>
          <p:cNvSpPr>
            <a:spLocks noGrp="1"/>
          </p:cNvSpPr>
          <p:nvPr>
            <p:ph type="pic" sz="quarter" idx="110"/>
          </p:nvPr>
        </p:nvSpPr>
        <p:spPr>
          <a:xfrm>
            <a:off x="11317037" y="148471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4" name="Espace réservé pour une image  23">
            <a:extLst>
              <a:ext uri="{FF2B5EF4-FFF2-40B4-BE49-F238E27FC236}">
                <a16:creationId xmlns:a16="http://schemas.microsoft.com/office/drawing/2014/main" id="{FA760FC6-E127-E842-8A95-10D81F5566E9}"/>
              </a:ext>
            </a:extLst>
          </p:cNvPr>
          <p:cNvSpPr>
            <a:spLocks noGrp="1"/>
          </p:cNvSpPr>
          <p:nvPr>
            <p:ph type="pic" sz="quarter" idx="111"/>
          </p:nvPr>
        </p:nvSpPr>
        <p:spPr>
          <a:xfrm>
            <a:off x="334963"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5" name="Espace réservé pour une image  23">
            <a:extLst>
              <a:ext uri="{FF2B5EF4-FFF2-40B4-BE49-F238E27FC236}">
                <a16:creationId xmlns:a16="http://schemas.microsoft.com/office/drawing/2014/main" id="{B7B86033-D693-A948-8490-474E0340FB7D}"/>
              </a:ext>
            </a:extLst>
          </p:cNvPr>
          <p:cNvSpPr>
            <a:spLocks noGrp="1"/>
          </p:cNvSpPr>
          <p:nvPr>
            <p:ph type="pic" sz="quarter" idx="112"/>
          </p:nvPr>
        </p:nvSpPr>
        <p:spPr>
          <a:xfrm>
            <a:off x="1119397"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6" name="Espace réservé pour une image  23">
            <a:extLst>
              <a:ext uri="{FF2B5EF4-FFF2-40B4-BE49-F238E27FC236}">
                <a16:creationId xmlns:a16="http://schemas.microsoft.com/office/drawing/2014/main" id="{294577AF-C5A5-3A45-B607-87E00A8AA320}"/>
              </a:ext>
            </a:extLst>
          </p:cNvPr>
          <p:cNvSpPr>
            <a:spLocks noGrp="1"/>
          </p:cNvSpPr>
          <p:nvPr>
            <p:ph type="pic" sz="quarter" idx="113"/>
          </p:nvPr>
        </p:nvSpPr>
        <p:spPr>
          <a:xfrm>
            <a:off x="1903831"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7" name="Espace réservé pour une image  23">
            <a:extLst>
              <a:ext uri="{FF2B5EF4-FFF2-40B4-BE49-F238E27FC236}">
                <a16:creationId xmlns:a16="http://schemas.microsoft.com/office/drawing/2014/main" id="{8484BB56-DC08-9744-800B-6F9741DAC3DF}"/>
              </a:ext>
            </a:extLst>
          </p:cNvPr>
          <p:cNvSpPr>
            <a:spLocks noGrp="1"/>
          </p:cNvSpPr>
          <p:nvPr>
            <p:ph type="pic" sz="quarter" idx="114"/>
          </p:nvPr>
        </p:nvSpPr>
        <p:spPr>
          <a:xfrm>
            <a:off x="2688265"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8" name="Espace réservé pour une image  23">
            <a:extLst>
              <a:ext uri="{FF2B5EF4-FFF2-40B4-BE49-F238E27FC236}">
                <a16:creationId xmlns:a16="http://schemas.microsoft.com/office/drawing/2014/main" id="{D2DB6D53-4F26-0140-9D11-1ABD43E40412}"/>
              </a:ext>
            </a:extLst>
          </p:cNvPr>
          <p:cNvSpPr>
            <a:spLocks noGrp="1"/>
          </p:cNvSpPr>
          <p:nvPr>
            <p:ph type="pic" sz="quarter" idx="115"/>
          </p:nvPr>
        </p:nvSpPr>
        <p:spPr>
          <a:xfrm>
            <a:off x="3472699"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9" name="Espace réservé pour une image  23">
            <a:extLst>
              <a:ext uri="{FF2B5EF4-FFF2-40B4-BE49-F238E27FC236}">
                <a16:creationId xmlns:a16="http://schemas.microsoft.com/office/drawing/2014/main" id="{2460C86C-A6F7-8F43-9B76-D13841827DB5}"/>
              </a:ext>
            </a:extLst>
          </p:cNvPr>
          <p:cNvSpPr>
            <a:spLocks noGrp="1"/>
          </p:cNvSpPr>
          <p:nvPr>
            <p:ph type="pic" sz="quarter" idx="116"/>
          </p:nvPr>
        </p:nvSpPr>
        <p:spPr>
          <a:xfrm>
            <a:off x="4257133"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0" name="Espace réservé pour une image  23">
            <a:extLst>
              <a:ext uri="{FF2B5EF4-FFF2-40B4-BE49-F238E27FC236}">
                <a16:creationId xmlns:a16="http://schemas.microsoft.com/office/drawing/2014/main" id="{559C711D-A849-ED46-B327-C14988C798B8}"/>
              </a:ext>
            </a:extLst>
          </p:cNvPr>
          <p:cNvSpPr>
            <a:spLocks noGrp="1"/>
          </p:cNvSpPr>
          <p:nvPr>
            <p:ph type="pic" sz="quarter" idx="117"/>
          </p:nvPr>
        </p:nvSpPr>
        <p:spPr>
          <a:xfrm>
            <a:off x="5041567"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1" name="Espace réservé pour une image  23">
            <a:extLst>
              <a:ext uri="{FF2B5EF4-FFF2-40B4-BE49-F238E27FC236}">
                <a16:creationId xmlns:a16="http://schemas.microsoft.com/office/drawing/2014/main" id="{29B0BE31-875D-364E-BCA0-C8E5E5AC6D2F}"/>
              </a:ext>
            </a:extLst>
          </p:cNvPr>
          <p:cNvSpPr>
            <a:spLocks noGrp="1"/>
          </p:cNvSpPr>
          <p:nvPr>
            <p:ph type="pic" sz="quarter" idx="118"/>
          </p:nvPr>
        </p:nvSpPr>
        <p:spPr>
          <a:xfrm>
            <a:off x="5826001"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2" name="Espace réservé pour une image  23">
            <a:extLst>
              <a:ext uri="{FF2B5EF4-FFF2-40B4-BE49-F238E27FC236}">
                <a16:creationId xmlns:a16="http://schemas.microsoft.com/office/drawing/2014/main" id="{218760A3-FD81-3B47-A846-8A1B9F460247}"/>
              </a:ext>
            </a:extLst>
          </p:cNvPr>
          <p:cNvSpPr>
            <a:spLocks noGrp="1"/>
          </p:cNvSpPr>
          <p:nvPr>
            <p:ph type="pic" sz="quarter" idx="119"/>
          </p:nvPr>
        </p:nvSpPr>
        <p:spPr>
          <a:xfrm>
            <a:off x="6610435"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3" name="Espace réservé pour une image  23">
            <a:extLst>
              <a:ext uri="{FF2B5EF4-FFF2-40B4-BE49-F238E27FC236}">
                <a16:creationId xmlns:a16="http://schemas.microsoft.com/office/drawing/2014/main" id="{BA4EBFD7-167D-8549-965A-2930EDB336E1}"/>
              </a:ext>
            </a:extLst>
          </p:cNvPr>
          <p:cNvSpPr>
            <a:spLocks noGrp="1"/>
          </p:cNvSpPr>
          <p:nvPr>
            <p:ph type="pic" sz="quarter" idx="120"/>
          </p:nvPr>
        </p:nvSpPr>
        <p:spPr>
          <a:xfrm>
            <a:off x="7394869"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4" name="Espace réservé pour une image  23">
            <a:extLst>
              <a:ext uri="{FF2B5EF4-FFF2-40B4-BE49-F238E27FC236}">
                <a16:creationId xmlns:a16="http://schemas.microsoft.com/office/drawing/2014/main" id="{B5A71E18-3D46-B443-9563-2E094551B845}"/>
              </a:ext>
            </a:extLst>
          </p:cNvPr>
          <p:cNvSpPr>
            <a:spLocks noGrp="1"/>
          </p:cNvSpPr>
          <p:nvPr>
            <p:ph type="pic" sz="quarter" idx="121"/>
          </p:nvPr>
        </p:nvSpPr>
        <p:spPr>
          <a:xfrm>
            <a:off x="8179303"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5" name="Espace réservé pour une image  23">
            <a:extLst>
              <a:ext uri="{FF2B5EF4-FFF2-40B4-BE49-F238E27FC236}">
                <a16:creationId xmlns:a16="http://schemas.microsoft.com/office/drawing/2014/main" id="{BD3CE687-950B-494D-87E2-FC2E47DF1513}"/>
              </a:ext>
            </a:extLst>
          </p:cNvPr>
          <p:cNvSpPr>
            <a:spLocks noGrp="1"/>
          </p:cNvSpPr>
          <p:nvPr>
            <p:ph type="pic" sz="quarter" idx="122"/>
          </p:nvPr>
        </p:nvSpPr>
        <p:spPr>
          <a:xfrm>
            <a:off x="8963737"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6" name="Espace réservé pour une image  23">
            <a:extLst>
              <a:ext uri="{FF2B5EF4-FFF2-40B4-BE49-F238E27FC236}">
                <a16:creationId xmlns:a16="http://schemas.microsoft.com/office/drawing/2014/main" id="{DE86829B-32CF-AC4C-A8A9-536927DCCC05}"/>
              </a:ext>
            </a:extLst>
          </p:cNvPr>
          <p:cNvSpPr>
            <a:spLocks noGrp="1"/>
          </p:cNvSpPr>
          <p:nvPr>
            <p:ph type="pic" sz="quarter" idx="123"/>
          </p:nvPr>
        </p:nvSpPr>
        <p:spPr>
          <a:xfrm>
            <a:off x="9748171"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7" name="Espace réservé pour une image  23">
            <a:extLst>
              <a:ext uri="{FF2B5EF4-FFF2-40B4-BE49-F238E27FC236}">
                <a16:creationId xmlns:a16="http://schemas.microsoft.com/office/drawing/2014/main" id="{460631BF-AE02-CE41-9B45-28F57FEE1D6E}"/>
              </a:ext>
            </a:extLst>
          </p:cNvPr>
          <p:cNvSpPr>
            <a:spLocks noGrp="1"/>
          </p:cNvSpPr>
          <p:nvPr>
            <p:ph type="pic" sz="quarter" idx="124"/>
          </p:nvPr>
        </p:nvSpPr>
        <p:spPr>
          <a:xfrm>
            <a:off x="10532605"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8" name="Espace réservé pour une image  23">
            <a:extLst>
              <a:ext uri="{FF2B5EF4-FFF2-40B4-BE49-F238E27FC236}">
                <a16:creationId xmlns:a16="http://schemas.microsoft.com/office/drawing/2014/main" id="{D6068C87-6557-7D46-9D68-7949CCEB27D4}"/>
              </a:ext>
            </a:extLst>
          </p:cNvPr>
          <p:cNvSpPr>
            <a:spLocks noGrp="1"/>
          </p:cNvSpPr>
          <p:nvPr>
            <p:ph type="pic" sz="quarter" idx="125"/>
          </p:nvPr>
        </p:nvSpPr>
        <p:spPr>
          <a:xfrm>
            <a:off x="11317037" y="2324690"/>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9" name="Espace réservé pour une image  23">
            <a:extLst>
              <a:ext uri="{FF2B5EF4-FFF2-40B4-BE49-F238E27FC236}">
                <a16:creationId xmlns:a16="http://schemas.microsoft.com/office/drawing/2014/main" id="{57BBE84D-156D-0E47-9546-781711DB05E1}"/>
              </a:ext>
            </a:extLst>
          </p:cNvPr>
          <p:cNvSpPr>
            <a:spLocks noGrp="1"/>
          </p:cNvSpPr>
          <p:nvPr>
            <p:ph type="pic" sz="quarter" idx="126"/>
          </p:nvPr>
        </p:nvSpPr>
        <p:spPr>
          <a:xfrm>
            <a:off x="334963"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0" name="Espace réservé pour une image  23">
            <a:extLst>
              <a:ext uri="{FF2B5EF4-FFF2-40B4-BE49-F238E27FC236}">
                <a16:creationId xmlns:a16="http://schemas.microsoft.com/office/drawing/2014/main" id="{5A869181-903E-7442-9C90-D0F77AEE2847}"/>
              </a:ext>
            </a:extLst>
          </p:cNvPr>
          <p:cNvSpPr>
            <a:spLocks noGrp="1"/>
          </p:cNvSpPr>
          <p:nvPr>
            <p:ph type="pic" sz="quarter" idx="127"/>
          </p:nvPr>
        </p:nvSpPr>
        <p:spPr>
          <a:xfrm>
            <a:off x="1119397"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1" name="Espace réservé pour une image  23">
            <a:extLst>
              <a:ext uri="{FF2B5EF4-FFF2-40B4-BE49-F238E27FC236}">
                <a16:creationId xmlns:a16="http://schemas.microsoft.com/office/drawing/2014/main" id="{5F0E4A3D-F70E-DC48-AD0E-4E41219E149B}"/>
              </a:ext>
            </a:extLst>
          </p:cNvPr>
          <p:cNvSpPr>
            <a:spLocks noGrp="1"/>
          </p:cNvSpPr>
          <p:nvPr>
            <p:ph type="pic" sz="quarter" idx="128"/>
          </p:nvPr>
        </p:nvSpPr>
        <p:spPr>
          <a:xfrm>
            <a:off x="1903831"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2" name="Espace réservé pour une image  23">
            <a:extLst>
              <a:ext uri="{FF2B5EF4-FFF2-40B4-BE49-F238E27FC236}">
                <a16:creationId xmlns:a16="http://schemas.microsoft.com/office/drawing/2014/main" id="{270D33DF-7EBE-624C-B320-09873EB08E66}"/>
              </a:ext>
            </a:extLst>
          </p:cNvPr>
          <p:cNvSpPr>
            <a:spLocks noGrp="1"/>
          </p:cNvSpPr>
          <p:nvPr>
            <p:ph type="pic" sz="quarter" idx="129"/>
          </p:nvPr>
        </p:nvSpPr>
        <p:spPr>
          <a:xfrm>
            <a:off x="2688265"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3" name="Espace réservé pour une image  23">
            <a:extLst>
              <a:ext uri="{FF2B5EF4-FFF2-40B4-BE49-F238E27FC236}">
                <a16:creationId xmlns:a16="http://schemas.microsoft.com/office/drawing/2014/main" id="{328A0C87-BFDB-074E-901F-3F8A27F95E75}"/>
              </a:ext>
            </a:extLst>
          </p:cNvPr>
          <p:cNvSpPr>
            <a:spLocks noGrp="1"/>
          </p:cNvSpPr>
          <p:nvPr>
            <p:ph type="pic" sz="quarter" idx="130"/>
          </p:nvPr>
        </p:nvSpPr>
        <p:spPr>
          <a:xfrm>
            <a:off x="3472699"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4" name="Espace réservé pour une image  23">
            <a:extLst>
              <a:ext uri="{FF2B5EF4-FFF2-40B4-BE49-F238E27FC236}">
                <a16:creationId xmlns:a16="http://schemas.microsoft.com/office/drawing/2014/main" id="{C60F6CFD-2E35-004A-BA38-1A6B0C58A82B}"/>
              </a:ext>
            </a:extLst>
          </p:cNvPr>
          <p:cNvSpPr>
            <a:spLocks noGrp="1"/>
          </p:cNvSpPr>
          <p:nvPr>
            <p:ph type="pic" sz="quarter" idx="131"/>
          </p:nvPr>
        </p:nvSpPr>
        <p:spPr>
          <a:xfrm>
            <a:off x="4257133"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5" name="Espace réservé pour une image  23">
            <a:extLst>
              <a:ext uri="{FF2B5EF4-FFF2-40B4-BE49-F238E27FC236}">
                <a16:creationId xmlns:a16="http://schemas.microsoft.com/office/drawing/2014/main" id="{EDDC4EC8-A144-D24E-94BD-4E32FEF5AC5A}"/>
              </a:ext>
            </a:extLst>
          </p:cNvPr>
          <p:cNvSpPr>
            <a:spLocks noGrp="1"/>
          </p:cNvSpPr>
          <p:nvPr>
            <p:ph type="pic" sz="quarter" idx="132"/>
          </p:nvPr>
        </p:nvSpPr>
        <p:spPr>
          <a:xfrm>
            <a:off x="5041567"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6" name="Espace réservé pour une image  23">
            <a:extLst>
              <a:ext uri="{FF2B5EF4-FFF2-40B4-BE49-F238E27FC236}">
                <a16:creationId xmlns:a16="http://schemas.microsoft.com/office/drawing/2014/main" id="{FCD103E2-F7B9-644D-AB4D-AED8F5C73ED8}"/>
              </a:ext>
            </a:extLst>
          </p:cNvPr>
          <p:cNvSpPr>
            <a:spLocks noGrp="1"/>
          </p:cNvSpPr>
          <p:nvPr>
            <p:ph type="pic" sz="quarter" idx="133"/>
          </p:nvPr>
        </p:nvSpPr>
        <p:spPr>
          <a:xfrm>
            <a:off x="5826001"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7" name="Espace réservé pour une image  23">
            <a:extLst>
              <a:ext uri="{FF2B5EF4-FFF2-40B4-BE49-F238E27FC236}">
                <a16:creationId xmlns:a16="http://schemas.microsoft.com/office/drawing/2014/main" id="{C02597A4-26BF-7742-8E0F-12FCCE10EC31}"/>
              </a:ext>
            </a:extLst>
          </p:cNvPr>
          <p:cNvSpPr>
            <a:spLocks noGrp="1"/>
          </p:cNvSpPr>
          <p:nvPr>
            <p:ph type="pic" sz="quarter" idx="134"/>
          </p:nvPr>
        </p:nvSpPr>
        <p:spPr>
          <a:xfrm>
            <a:off x="6610435"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8" name="Espace réservé pour une image  23">
            <a:extLst>
              <a:ext uri="{FF2B5EF4-FFF2-40B4-BE49-F238E27FC236}">
                <a16:creationId xmlns:a16="http://schemas.microsoft.com/office/drawing/2014/main" id="{AE0E703F-134D-D349-A79B-7CAEFD0C0EF6}"/>
              </a:ext>
            </a:extLst>
          </p:cNvPr>
          <p:cNvSpPr>
            <a:spLocks noGrp="1"/>
          </p:cNvSpPr>
          <p:nvPr>
            <p:ph type="pic" sz="quarter" idx="135"/>
          </p:nvPr>
        </p:nvSpPr>
        <p:spPr>
          <a:xfrm>
            <a:off x="7394869"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9" name="Espace réservé pour une image  23">
            <a:extLst>
              <a:ext uri="{FF2B5EF4-FFF2-40B4-BE49-F238E27FC236}">
                <a16:creationId xmlns:a16="http://schemas.microsoft.com/office/drawing/2014/main" id="{822774FD-640A-EC40-9193-0D1F42AD03B4}"/>
              </a:ext>
            </a:extLst>
          </p:cNvPr>
          <p:cNvSpPr>
            <a:spLocks noGrp="1"/>
          </p:cNvSpPr>
          <p:nvPr>
            <p:ph type="pic" sz="quarter" idx="136"/>
          </p:nvPr>
        </p:nvSpPr>
        <p:spPr>
          <a:xfrm>
            <a:off x="8179303"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0" name="Espace réservé pour une image  23">
            <a:extLst>
              <a:ext uri="{FF2B5EF4-FFF2-40B4-BE49-F238E27FC236}">
                <a16:creationId xmlns:a16="http://schemas.microsoft.com/office/drawing/2014/main" id="{DC45860B-D9B6-8541-AA3F-E5266BECC682}"/>
              </a:ext>
            </a:extLst>
          </p:cNvPr>
          <p:cNvSpPr>
            <a:spLocks noGrp="1"/>
          </p:cNvSpPr>
          <p:nvPr>
            <p:ph type="pic" sz="quarter" idx="137"/>
          </p:nvPr>
        </p:nvSpPr>
        <p:spPr>
          <a:xfrm>
            <a:off x="8963737"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1" name="Espace réservé pour une image  23">
            <a:extLst>
              <a:ext uri="{FF2B5EF4-FFF2-40B4-BE49-F238E27FC236}">
                <a16:creationId xmlns:a16="http://schemas.microsoft.com/office/drawing/2014/main" id="{0C4145C3-E88E-E343-9DC1-9A1A26A12ACB}"/>
              </a:ext>
            </a:extLst>
          </p:cNvPr>
          <p:cNvSpPr>
            <a:spLocks noGrp="1"/>
          </p:cNvSpPr>
          <p:nvPr>
            <p:ph type="pic" sz="quarter" idx="138"/>
          </p:nvPr>
        </p:nvSpPr>
        <p:spPr>
          <a:xfrm>
            <a:off x="9748171"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2" name="Espace réservé pour une image  23">
            <a:extLst>
              <a:ext uri="{FF2B5EF4-FFF2-40B4-BE49-F238E27FC236}">
                <a16:creationId xmlns:a16="http://schemas.microsoft.com/office/drawing/2014/main" id="{03C98671-6EE2-DA44-9288-0F175E0ED461}"/>
              </a:ext>
            </a:extLst>
          </p:cNvPr>
          <p:cNvSpPr>
            <a:spLocks noGrp="1"/>
          </p:cNvSpPr>
          <p:nvPr>
            <p:ph type="pic" sz="quarter" idx="139"/>
          </p:nvPr>
        </p:nvSpPr>
        <p:spPr>
          <a:xfrm>
            <a:off x="10532605"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3" name="Espace réservé pour une image  23">
            <a:extLst>
              <a:ext uri="{FF2B5EF4-FFF2-40B4-BE49-F238E27FC236}">
                <a16:creationId xmlns:a16="http://schemas.microsoft.com/office/drawing/2014/main" id="{BFF5ADA8-07F1-344B-95A9-E1999EE9B34D}"/>
              </a:ext>
            </a:extLst>
          </p:cNvPr>
          <p:cNvSpPr>
            <a:spLocks noGrp="1"/>
          </p:cNvSpPr>
          <p:nvPr>
            <p:ph type="pic" sz="quarter" idx="140"/>
          </p:nvPr>
        </p:nvSpPr>
        <p:spPr>
          <a:xfrm>
            <a:off x="11317037" y="3164662"/>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4" name="Espace réservé pour une image  23">
            <a:extLst>
              <a:ext uri="{FF2B5EF4-FFF2-40B4-BE49-F238E27FC236}">
                <a16:creationId xmlns:a16="http://schemas.microsoft.com/office/drawing/2014/main" id="{4D691153-2B0B-6540-956E-E4241E968BDC}"/>
              </a:ext>
            </a:extLst>
          </p:cNvPr>
          <p:cNvSpPr>
            <a:spLocks noGrp="1"/>
          </p:cNvSpPr>
          <p:nvPr>
            <p:ph type="pic" sz="quarter" idx="141"/>
          </p:nvPr>
        </p:nvSpPr>
        <p:spPr>
          <a:xfrm>
            <a:off x="334963"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5" name="Espace réservé pour une image  23">
            <a:extLst>
              <a:ext uri="{FF2B5EF4-FFF2-40B4-BE49-F238E27FC236}">
                <a16:creationId xmlns:a16="http://schemas.microsoft.com/office/drawing/2014/main" id="{0E8A7AF7-EABA-9C46-90C8-D452837D8EF2}"/>
              </a:ext>
            </a:extLst>
          </p:cNvPr>
          <p:cNvSpPr>
            <a:spLocks noGrp="1"/>
          </p:cNvSpPr>
          <p:nvPr>
            <p:ph type="pic" sz="quarter" idx="142"/>
          </p:nvPr>
        </p:nvSpPr>
        <p:spPr>
          <a:xfrm>
            <a:off x="1119397"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6" name="Espace réservé pour une image  23">
            <a:extLst>
              <a:ext uri="{FF2B5EF4-FFF2-40B4-BE49-F238E27FC236}">
                <a16:creationId xmlns:a16="http://schemas.microsoft.com/office/drawing/2014/main" id="{BFB9DF69-1827-CE4E-A035-D2791DC4946D}"/>
              </a:ext>
            </a:extLst>
          </p:cNvPr>
          <p:cNvSpPr>
            <a:spLocks noGrp="1"/>
          </p:cNvSpPr>
          <p:nvPr>
            <p:ph type="pic" sz="quarter" idx="143"/>
          </p:nvPr>
        </p:nvSpPr>
        <p:spPr>
          <a:xfrm>
            <a:off x="1903831"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7" name="Espace réservé pour une image  23">
            <a:extLst>
              <a:ext uri="{FF2B5EF4-FFF2-40B4-BE49-F238E27FC236}">
                <a16:creationId xmlns:a16="http://schemas.microsoft.com/office/drawing/2014/main" id="{70EDD639-2F25-0A4C-8AC3-2D0CC9245E5C}"/>
              </a:ext>
            </a:extLst>
          </p:cNvPr>
          <p:cNvSpPr>
            <a:spLocks noGrp="1"/>
          </p:cNvSpPr>
          <p:nvPr>
            <p:ph type="pic" sz="quarter" idx="144"/>
          </p:nvPr>
        </p:nvSpPr>
        <p:spPr>
          <a:xfrm>
            <a:off x="2688265"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8" name="Espace réservé pour une image  23">
            <a:extLst>
              <a:ext uri="{FF2B5EF4-FFF2-40B4-BE49-F238E27FC236}">
                <a16:creationId xmlns:a16="http://schemas.microsoft.com/office/drawing/2014/main" id="{76A662DE-E250-164F-B4DB-0D9DABCD4F18}"/>
              </a:ext>
            </a:extLst>
          </p:cNvPr>
          <p:cNvSpPr>
            <a:spLocks noGrp="1"/>
          </p:cNvSpPr>
          <p:nvPr>
            <p:ph type="pic" sz="quarter" idx="145"/>
          </p:nvPr>
        </p:nvSpPr>
        <p:spPr>
          <a:xfrm>
            <a:off x="3472699"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9" name="Espace réservé pour une image  23">
            <a:extLst>
              <a:ext uri="{FF2B5EF4-FFF2-40B4-BE49-F238E27FC236}">
                <a16:creationId xmlns:a16="http://schemas.microsoft.com/office/drawing/2014/main" id="{F88947B2-A271-9848-943A-F54996A29857}"/>
              </a:ext>
            </a:extLst>
          </p:cNvPr>
          <p:cNvSpPr>
            <a:spLocks noGrp="1"/>
          </p:cNvSpPr>
          <p:nvPr>
            <p:ph type="pic" sz="quarter" idx="146"/>
          </p:nvPr>
        </p:nvSpPr>
        <p:spPr>
          <a:xfrm>
            <a:off x="4257133"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0" name="Espace réservé pour une image  23">
            <a:extLst>
              <a:ext uri="{FF2B5EF4-FFF2-40B4-BE49-F238E27FC236}">
                <a16:creationId xmlns:a16="http://schemas.microsoft.com/office/drawing/2014/main" id="{A34803B3-F0B0-E344-A1FB-96796D587369}"/>
              </a:ext>
            </a:extLst>
          </p:cNvPr>
          <p:cNvSpPr>
            <a:spLocks noGrp="1"/>
          </p:cNvSpPr>
          <p:nvPr>
            <p:ph type="pic" sz="quarter" idx="147"/>
          </p:nvPr>
        </p:nvSpPr>
        <p:spPr>
          <a:xfrm>
            <a:off x="5041567"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1" name="Espace réservé pour une image  23">
            <a:extLst>
              <a:ext uri="{FF2B5EF4-FFF2-40B4-BE49-F238E27FC236}">
                <a16:creationId xmlns:a16="http://schemas.microsoft.com/office/drawing/2014/main" id="{613DA7E4-2019-6145-986B-BE752F0C6C62}"/>
              </a:ext>
            </a:extLst>
          </p:cNvPr>
          <p:cNvSpPr>
            <a:spLocks noGrp="1"/>
          </p:cNvSpPr>
          <p:nvPr>
            <p:ph type="pic" sz="quarter" idx="148"/>
          </p:nvPr>
        </p:nvSpPr>
        <p:spPr>
          <a:xfrm>
            <a:off x="5826001"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2" name="Espace réservé pour une image  23">
            <a:extLst>
              <a:ext uri="{FF2B5EF4-FFF2-40B4-BE49-F238E27FC236}">
                <a16:creationId xmlns:a16="http://schemas.microsoft.com/office/drawing/2014/main" id="{B0597B31-C4CE-C643-B702-060E2F1FD715}"/>
              </a:ext>
            </a:extLst>
          </p:cNvPr>
          <p:cNvSpPr>
            <a:spLocks noGrp="1"/>
          </p:cNvSpPr>
          <p:nvPr>
            <p:ph type="pic" sz="quarter" idx="149"/>
          </p:nvPr>
        </p:nvSpPr>
        <p:spPr>
          <a:xfrm>
            <a:off x="6610435"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3" name="Espace réservé pour une image  23">
            <a:extLst>
              <a:ext uri="{FF2B5EF4-FFF2-40B4-BE49-F238E27FC236}">
                <a16:creationId xmlns:a16="http://schemas.microsoft.com/office/drawing/2014/main" id="{317CCDB7-3C54-D84D-A522-46C8F3716283}"/>
              </a:ext>
            </a:extLst>
          </p:cNvPr>
          <p:cNvSpPr>
            <a:spLocks noGrp="1"/>
          </p:cNvSpPr>
          <p:nvPr>
            <p:ph type="pic" sz="quarter" idx="150"/>
          </p:nvPr>
        </p:nvSpPr>
        <p:spPr>
          <a:xfrm>
            <a:off x="7394869"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4" name="Espace réservé pour une image  23">
            <a:extLst>
              <a:ext uri="{FF2B5EF4-FFF2-40B4-BE49-F238E27FC236}">
                <a16:creationId xmlns:a16="http://schemas.microsoft.com/office/drawing/2014/main" id="{A5E9F908-84D7-9D47-9982-EC322209467B}"/>
              </a:ext>
            </a:extLst>
          </p:cNvPr>
          <p:cNvSpPr>
            <a:spLocks noGrp="1"/>
          </p:cNvSpPr>
          <p:nvPr>
            <p:ph type="pic" sz="quarter" idx="151"/>
          </p:nvPr>
        </p:nvSpPr>
        <p:spPr>
          <a:xfrm>
            <a:off x="8179303"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5" name="Espace réservé pour une image  23">
            <a:extLst>
              <a:ext uri="{FF2B5EF4-FFF2-40B4-BE49-F238E27FC236}">
                <a16:creationId xmlns:a16="http://schemas.microsoft.com/office/drawing/2014/main" id="{D72C1998-B796-FA4C-9EBD-3478AC0538B7}"/>
              </a:ext>
            </a:extLst>
          </p:cNvPr>
          <p:cNvSpPr>
            <a:spLocks noGrp="1"/>
          </p:cNvSpPr>
          <p:nvPr>
            <p:ph type="pic" sz="quarter" idx="152"/>
          </p:nvPr>
        </p:nvSpPr>
        <p:spPr>
          <a:xfrm>
            <a:off x="8963737"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6" name="Espace réservé pour une image  23">
            <a:extLst>
              <a:ext uri="{FF2B5EF4-FFF2-40B4-BE49-F238E27FC236}">
                <a16:creationId xmlns:a16="http://schemas.microsoft.com/office/drawing/2014/main" id="{9B892453-08E1-4844-9A3A-5176771259F1}"/>
              </a:ext>
            </a:extLst>
          </p:cNvPr>
          <p:cNvSpPr>
            <a:spLocks noGrp="1"/>
          </p:cNvSpPr>
          <p:nvPr>
            <p:ph type="pic" sz="quarter" idx="153"/>
          </p:nvPr>
        </p:nvSpPr>
        <p:spPr>
          <a:xfrm>
            <a:off x="9748171"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7" name="Espace réservé pour une image  23">
            <a:extLst>
              <a:ext uri="{FF2B5EF4-FFF2-40B4-BE49-F238E27FC236}">
                <a16:creationId xmlns:a16="http://schemas.microsoft.com/office/drawing/2014/main" id="{C9A8876C-3B79-A541-81E2-54956AF762F5}"/>
              </a:ext>
            </a:extLst>
          </p:cNvPr>
          <p:cNvSpPr>
            <a:spLocks noGrp="1"/>
          </p:cNvSpPr>
          <p:nvPr>
            <p:ph type="pic" sz="quarter" idx="154"/>
          </p:nvPr>
        </p:nvSpPr>
        <p:spPr>
          <a:xfrm>
            <a:off x="10532605"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8" name="Espace réservé pour une image  23">
            <a:extLst>
              <a:ext uri="{FF2B5EF4-FFF2-40B4-BE49-F238E27FC236}">
                <a16:creationId xmlns:a16="http://schemas.microsoft.com/office/drawing/2014/main" id="{A1D0F278-3435-8049-9A20-9C0BAE2C4AC3}"/>
              </a:ext>
            </a:extLst>
          </p:cNvPr>
          <p:cNvSpPr>
            <a:spLocks noGrp="1"/>
          </p:cNvSpPr>
          <p:nvPr>
            <p:ph type="pic" sz="quarter" idx="155"/>
          </p:nvPr>
        </p:nvSpPr>
        <p:spPr>
          <a:xfrm>
            <a:off x="11317037" y="4004634"/>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9" name="Espace réservé pour une image  23">
            <a:extLst>
              <a:ext uri="{FF2B5EF4-FFF2-40B4-BE49-F238E27FC236}">
                <a16:creationId xmlns:a16="http://schemas.microsoft.com/office/drawing/2014/main" id="{7985C0B2-B734-6247-A52A-A7CA828B5D5F}"/>
              </a:ext>
            </a:extLst>
          </p:cNvPr>
          <p:cNvSpPr>
            <a:spLocks noGrp="1"/>
          </p:cNvSpPr>
          <p:nvPr>
            <p:ph type="pic" sz="quarter" idx="156"/>
          </p:nvPr>
        </p:nvSpPr>
        <p:spPr>
          <a:xfrm>
            <a:off x="334963"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0" name="Espace réservé pour une image  23">
            <a:extLst>
              <a:ext uri="{FF2B5EF4-FFF2-40B4-BE49-F238E27FC236}">
                <a16:creationId xmlns:a16="http://schemas.microsoft.com/office/drawing/2014/main" id="{9CFBA54C-5E32-AA4E-BCEF-29CF21585803}"/>
              </a:ext>
            </a:extLst>
          </p:cNvPr>
          <p:cNvSpPr>
            <a:spLocks noGrp="1"/>
          </p:cNvSpPr>
          <p:nvPr>
            <p:ph type="pic" sz="quarter" idx="157"/>
          </p:nvPr>
        </p:nvSpPr>
        <p:spPr>
          <a:xfrm>
            <a:off x="1119397"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1" name="Espace réservé pour une image  23">
            <a:extLst>
              <a:ext uri="{FF2B5EF4-FFF2-40B4-BE49-F238E27FC236}">
                <a16:creationId xmlns:a16="http://schemas.microsoft.com/office/drawing/2014/main" id="{C93C9686-D468-F044-AEC8-B36E040E5C7B}"/>
              </a:ext>
            </a:extLst>
          </p:cNvPr>
          <p:cNvSpPr>
            <a:spLocks noGrp="1"/>
          </p:cNvSpPr>
          <p:nvPr>
            <p:ph type="pic" sz="quarter" idx="158"/>
          </p:nvPr>
        </p:nvSpPr>
        <p:spPr>
          <a:xfrm>
            <a:off x="1903831"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2" name="Espace réservé pour une image  23">
            <a:extLst>
              <a:ext uri="{FF2B5EF4-FFF2-40B4-BE49-F238E27FC236}">
                <a16:creationId xmlns:a16="http://schemas.microsoft.com/office/drawing/2014/main" id="{1AB2F1F0-6BB4-3A47-907C-D9C2F5251679}"/>
              </a:ext>
            </a:extLst>
          </p:cNvPr>
          <p:cNvSpPr>
            <a:spLocks noGrp="1"/>
          </p:cNvSpPr>
          <p:nvPr>
            <p:ph type="pic" sz="quarter" idx="159"/>
          </p:nvPr>
        </p:nvSpPr>
        <p:spPr>
          <a:xfrm>
            <a:off x="2688265"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3" name="Espace réservé pour une image  23">
            <a:extLst>
              <a:ext uri="{FF2B5EF4-FFF2-40B4-BE49-F238E27FC236}">
                <a16:creationId xmlns:a16="http://schemas.microsoft.com/office/drawing/2014/main" id="{BAA7A907-852B-B945-A667-B9758529EDAC}"/>
              </a:ext>
            </a:extLst>
          </p:cNvPr>
          <p:cNvSpPr>
            <a:spLocks noGrp="1"/>
          </p:cNvSpPr>
          <p:nvPr>
            <p:ph type="pic" sz="quarter" idx="160"/>
          </p:nvPr>
        </p:nvSpPr>
        <p:spPr>
          <a:xfrm>
            <a:off x="3472699"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4" name="Espace réservé pour une image  23">
            <a:extLst>
              <a:ext uri="{FF2B5EF4-FFF2-40B4-BE49-F238E27FC236}">
                <a16:creationId xmlns:a16="http://schemas.microsoft.com/office/drawing/2014/main" id="{892A76F6-D785-4044-BC14-B17D879B0BAC}"/>
              </a:ext>
            </a:extLst>
          </p:cNvPr>
          <p:cNvSpPr>
            <a:spLocks noGrp="1"/>
          </p:cNvSpPr>
          <p:nvPr>
            <p:ph type="pic" sz="quarter" idx="161"/>
          </p:nvPr>
        </p:nvSpPr>
        <p:spPr>
          <a:xfrm>
            <a:off x="4257133"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5" name="Espace réservé pour une image  23">
            <a:extLst>
              <a:ext uri="{FF2B5EF4-FFF2-40B4-BE49-F238E27FC236}">
                <a16:creationId xmlns:a16="http://schemas.microsoft.com/office/drawing/2014/main" id="{70F730AF-016D-B043-9C32-DF771EA03C0B}"/>
              </a:ext>
            </a:extLst>
          </p:cNvPr>
          <p:cNvSpPr>
            <a:spLocks noGrp="1"/>
          </p:cNvSpPr>
          <p:nvPr>
            <p:ph type="pic" sz="quarter" idx="162"/>
          </p:nvPr>
        </p:nvSpPr>
        <p:spPr>
          <a:xfrm>
            <a:off x="5041567"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6" name="Espace réservé pour une image  23">
            <a:extLst>
              <a:ext uri="{FF2B5EF4-FFF2-40B4-BE49-F238E27FC236}">
                <a16:creationId xmlns:a16="http://schemas.microsoft.com/office/drawing/2014/main" id="{06F0B930-8C41-9B4D-808C-B221BB333AC9}"/>
              </a:ext>
            </a:extLst>
          </p:cNvPr>
          <p:cNvSpPr>
            <a:spLocks noGrp="1"/>
          </p:cNvSpPr>
          <p:nvPr>
            <p:ph type="pic" sz="quarter" idx="163"/>
          </p:nvPr>
        </p:nvSpPr>
        <p:spPr>
          <a:xfrm>
            <a:off x="5826001"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7" name="Espace réservé pour une image  23">
            <a:extLst>
              <a:ext uri="{FF2B5EF4-FFF2-40B4-BE49-F238E27FC236}">
                <a16:creationId xmlns:a16="http://schemas.microsoft.com/office/drawing/2014/main" id="{36BE5241-B8C3-4C4A-B075-28E4C41EBB8A}"/>
              </a:ext>
            </a:extLst>
          </p:cNvPr>
          <p:cNvSpPr>
            <a:spLocks noGrp="1"/>
          </p:cNvSpPr>
          <p:nvPr>
            <p:ph type="pic" sz="quarter" idx="164"/>
          </p:nvPr>
        </p:nvSpPr>
        <p:spPr>
          <a:xfrm>
            <a:off x="6610435"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8" name="Espace réservé pour une image  23">
            <a:extLst>
              <a:ext uri="{FF2B5EF4-FFF2-40B4-BE49-F238E27FC236}">
                <a16:creationId xmlns:a16="http://schemas.microsoft.com/office/drawing/2014/main" id="{C6C9E230-CD98-6748-89F3-A649925CEE7B}"/>
              </a:ext>
            </a:extLst>
          </p:cNvPr>
          <p:cNvSpPr>
            <a:spLocks noGrp="1"/>
          </p:cNvSpPr>
          <p:nvPr>
            <p:ph type="pic" sz="quarter" idx="165"/>
          </p:nvPr>
        </p:nvSpPr>
        <p:spPr>
          <a:xfrm>
            <a:off x="7394869"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9" name="Espace réservé pour une image  23">
            <a:extLst>
              <a:ext uri="{FF2B5EF4-FFF2-40B4-BE49-F238E27FC236}">
                <a16:creationId xmlns:a16="http://schemas.microsoft.com/office/drawing/2014/main" id="{6593B829-42ED-0546-8803-950A12E3DA45}"/>
              </a:ext>
            </a:extLst>
          </p:cNvPr>
          <p:cNvSpPr>
            <a:spLocks noGrp="1"/>
          </p:cNvSpPr>
          <p:nvPr>
            <p:ph type="pic" sz="quarter" idx="166"/>
          </p:nvPr>
        </p:nvSpPr>
        <p:spPr>
          <a:xfrm>
            <a:off x="8179303"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0" name="Espace réservé pour une image  23">
            <a:extLst>
              <a:ext uri="{FF2B5EF4-FFF2-40B4-BE49-F238E27FC236}">
                <a16:creationId xmlns:a16="http://schemas.microsoft.com/office/drawing/2014/main" id="{8217802C-0D47-F64B-8ECB-2C3C1B252E7A}"/>
              </a:ext>
            </a:extLst>
          </p:cNvPr>
          <p:cNvSpPr>
            <a:spLocks noGrp="1"/>
          </p:cNvSpPr>
          <p:nvPr>
            <p:ph type="pic" sz="quarter" idx="167"/>
          </p:nvPr>
        </p:nvSpPr>
        <p:spPr>
          <a:xfrm>
            <a:off x="8963737"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1" name="Espace réservé pour une image  23">
            <a:extLst>
              <a:ext uri="{FF2B5EF4-FFF2-40B4-BE49-F238E27FC236}">
                <a16:creationId xmlns:a16="http://schemas.microsoft.com/office/drawing/2014/main" id="{A76C5E56-6E94-3B41-B15F-D1037AA3CA24}"/>
              </a:ext>
            </a:extLst>
          </p:cNvPr>
          <p:cNvSpPr>
            <a:spLocks noGrp="1"/>
          </p:cNvSpPr>
          <p:nvPr>
            <p:ph type="pic" sz="quarter" idx="168"/>
          </p:nvPr>
        </p:nvSpPr>
        <p:spPr>
          <a:xfrm>
            <a:off x="9748171"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2" name="Espace réservé pour une image  23">
            <a:extLst>
              <a:ext uri="{FF2B5EF4-FFF2-40B4-BE49-F238E27FC236}">
                <a16:creationId xmlns:a16="http://schemas.microsoft.com/office/drawing/2014/main" id="{49B4D327-2D5A-7C43-8E32-8764B068C462}"/>
              </a:ext>
            </a:extLst>
          </p:cNvPr>
          <p:cNvSpPr>
            <a:spLocks noGrp="1"/>
          </p:cNvSpPr>
          <p:nvPr>
            <p:ph type="pic" sz="quarter" idx="169"/>
          </p:nvPr>
        </p:nvSpPr>
        <p:spPr>
          <a:xfrm>
            <a:off x="10532605"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3" name="Espace réservé pour une image  23">
            <a:extLst>
              <a:ext uri="{FF2B5EF4-FFF2-40B4-BE49-F238E27FC236}">
                <a16:creationId xmlns:a16="http://schemas.microsoft.com/office/drawing/2014/main" id="{9E8CE2A3-7C8F-1545-ABC3-C36B998E3E97}"/>
              </a:ext>
            </a:extLst>
          </p:cNvPr>
          <p:cNvSpPr>
            <a:spLocks noGrp="1"/>
          </p:cNvSpPr>
          <p:nvPr>
            <p:ph type="pic" sz="quarter" idx="170"/>
          </p:nvPr>
        </p:nvSpPr>
        <p:spPr>
          <a:xfrm>
            <a:off x="11317037" y="4844606"/>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4" name="Espace réservé pour une image  23">
            <a:extLst>
              <a:ext uri="{FF2B5EF4-FFF2-40B4-BE49-F238E27FC236}">
                <a16:creationId xmlns:a16="http://schemas.microsoft.com/office/drawing/2014/main" id="{FF1765EB-AD43-6341-AB25-307CB06CCF9A}"/>
              </a:ext>
            </a:extLst>
          </p:cNvPr>
          <p:cNvSpPr>
            <a:spLocks noGrp="1"/>
          </p:cNvSpPr>
          <p:nvPr>
            <p:ph type="pic" sz="quarter" idx="171"/>
          </p:nvPr>
        </p:nvSpPr>
        <p:spPr>
          <a:xfrm>
            <a:off x="334963"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5" name="Espace réservé pour une image  23">
            <a:extLst>
              <a:ext uri="{FF2B5EF4-FFF2-40B4-BE49-F238E27FC236}">
                <a16:creationId xmlns:a16="http://schemas.microsoft.com/office/drawing/2014/main" id="{42A7DEB5-2F53-5A40-A15F-640B4E69F6D1}"/>
              </a:ext>
            </a:extLst>
          </p:cNvPr>
          <p:cNvSpPr>
            <a:spLocks noGrp="1"/>
          </p:cNvSpPr>
          <p:nvPr>
            <p:ph type="pic" sz="quarter" idx="172"/>
          </p:nvPr>
        </p:nvSpPr>
        <p:spPr>
          <a:xfrm>
            <a:off x="1119397"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6" name="Espace réservé pour une image  23">
            <a:extLst>
              <a:ext uri="{FF2B5EF4-FFF2-40B4-BE49-F238E27FC236}">
                <a16:creationId xmlns:a16="http://schemas.microsoft.com/office/drawing/2014/main" id="{CF0C988D-0A5C-CD4D-9223-6092C8EF32AC}"/>
              </a:ext>
            </a:extLst>
          </p:cNvPr>
          <p:cNvSpPr>
            <a:spLocks noGrp="1"/>
          </p:cNvSpPr>
          <p:nvPr>
            <p:ph type="pic" sz="quarter" idx="173"/>
          </p:nvPr>
        </p:nvSpPr>
        <p:spPr>
          <a:xfrm>
            <a:off x="1903831"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7" name="Espace réservé pour une image  23">
            <a:extLst>
              <a:ext uri="{FF2B5EF4-FFF2-40B4-BE49-F238E27FC236}">
                <a16:creationId xmlns:a16="http://schemas.microsoft.com/office/drawing/2014/main" id="{6CF9BBBD-9AE9-B940-9069-1BA5F74FE184}"/>
              </a:ext>
            </a:extLst>
          </p:cNvPr>
          <p:cNvSpPr>
            <a:spLocks noGrp="1"/>
          </p:cNvSpPr>
          <p:nvPr>
            <p:ph type="pic" sz="quarter" idx="174"/>
          </p:nvPr>
        </p:nvSpPr>
        <p:spPr>
          <a:xfrm>
            <a:off x="2688265"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8" name="Espace réservé pour une image  23">
            <a:extLst>
              <a:ext uri="{FF2B5EF4-FFF2-40B4-BE49-F238E27FC236}">
                <a16:creationId xmlns:a16="http://schemas.microsoft.com/office/drawing/2014/main" id="{FBEC9710-B1C3-904D-9412-1079970DC725}"/>
              </a:ext>
            </a:extLst>
          </p:cNvPr>
          <p:cNvSpPr>
            <a:spLocks noGrp="1"/>
          </p:cNvSpPr>
          <p:nvPr>
            <p:ph type="pic" sz="quarter" idx="175"/>
          </p:nvPr>
        </p:nvSpPr>
        <p:spPr>
          <a:xfrm>
            <a:off x="3472699"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9" name="Espace réservé pour une image  23">
            <a:extLst>
              <a:ext uri="{FF2B5EF4-FFF2-40B4-BE49-F238E27FC236}">
                <a16:creationId xmlns:a16="http://schemas.microsoft.com/office/drawing/2014/main" id="{936B8CD5-B4BE-7040-A841-C97BEA0F7A69}"/>
              </a:ext>
            </a:extLst>
          </p:cNvPr>
          <p:cNvSpPr>
            <a:spLocks noGrp="1"/>
          </p:cNvSpPr>
          <p:nvPr>
            <p:ph type="pic" sz="quarter" idx="176"/>
          </p:nvPr>
        </p:nvSpPr>
        <p:spPr>
          <a:xfrm>
            <a:off x="4257133"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0" name="Espace réservé pour une image  23">
            <a:extLst>
              <a:ext uri="{FF2B5EF4-FFF2-40B4-BE49-F238E27FC236}">
                <a16:creationId xmlns:a16="http://schemas.microsoft.com/office/drawing/2014/main" id="{617106B7-79ED-3344-B3AE-F6C488981082}"/>
              </a:ext>
            </a:extLst>
          </p:cNvPr>
          <p:cNvSpPr>
            <a:spLocks noGrp="1"/>
          </p:cNvSpPr>
          <p:nvPr>
            <p:ph type="pic" sz="quarter" idx="177"/>
          </p:nvPr>
        </p:nvSpPr>
        <p:spPr>
          <a:xfrm>
            <a:off x="5041567"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1" name="Espace réservé pour une image  23">
            <a:extLst>
              <a:ext uri="{FF2B5EF4-FFF2-40B4-BE49-F238E27FC236}">
                <a16:creationId xmlns:a16="http://schemas.microsoft.com/office/drawing/2014/main" id="{C98F8597-34F8-0F47-8155-B81389F6289C}"/>
              </a:ext>
            </a:extLst>
          </p:cNvPr>
          <p:cNvSpPr>
            <a:spLocks noGrp="1"/>
          </p:cNvSpPr>
          <p:nvPr>
            <p:ph type="pic" sz="quarter" idx="178"/>
          </p:nvPr>
        </p:nvSpPr>
        <p:spPr>
          <a:xfrm>
            <a:off x="5826001"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2" name="Espace réservé pour une image  23">
            <a:extLst>
              <a:ext uri="{FF2B5EF4-FFF2-40B4-BE49-F238E27FC236}">
                <a16:creationId xmlns:a16="http://schemas.microsoft.com/office/drawing/2014/main" id="{0ADC4159-4327-044C-8A58-3DC5885CCF94}"/>
              </a:ext>
            </a:extLst>
          </p:cNvPr>
          <p:cNvSpPr>
            <a:spLocks noGrp="1"/>
          </p:cNvSpPr>
          <p:nvPr>
            <p:ph type="pic" sz="quarter" idx="179"/>
          </p:nvPr>
        </p:nvSpPr>
        <p:spPr>
          <a:xfrm>
            <a:off x="6610435"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3" name="Espace réservé pour une image  23">
            <a:extLst>
              <a:ext uri="{FF2B5EF4-FFF2-40B4-BE49-F238E27FC236}">
                <a16:creationId xmlns:a16="http://schemas.microsoft.com/office/drawing/2014/main" id="{0F26ADD2-52D4-9343-90EA-D7C0D83FBB1F}"/>
              </a:ext>
            </a:extLst>
          </p:cNvPr>
          <p:cNvSpPr>
            <a:spLocks noGrp="1"/>
          </p:cNvSpPr>
          <p:nvPr>
            <p:ph type="pic" sz="quarter" idx="180"/>
          </p:nvPr>
        </p:nvSpPr>
        <p:spPr>
          <a:xfrm>
            <a:off x="7394869"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4" name="Espace réservé pour une image  23">
            <a:extLst>
              <a:ext uri="{FF2B5EF4-FFF2-40B4-BE49-F238E27FC236}">
                <a16:creationId xmlns:a16="http://schemas.microsoft.com/office/drawing/2014/main" id="{B64FE112-7EE4-A446-9F66-3BE96D949323}"/>
              </a:ext>
            </a:extLst>
          </p:cNvPr>
          <p:cNvSpPr>
            <a:spLocks noGrp="1"/>
          </p:cNvSpPr>
          <p:nvPr>
            <p:ph type="pic" sz="quarter" idx="181"/>
          </p:nvPr>
        </p:nvSpPr>
        <p:spPr>
          <a:xfrm>
            <a:off x="8179303"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5" name="Espace réservé pour une image  23">
            <a:extLst>
              <a:ext uri="{FF2B5EF4-FFF2-40B4-BE49-F238E27FC236}">
                <a16:creationId xmlns:a16="http://schemas.microsoft.com/office/drawing/2014/main" id="{518878A3-0705-8444-9FA8-D8086E770992}"/>
              </a:ext>
            </a:extLst>
          </p:cNvPr>
          <p:cNvSpPr>
            <a:spLocks noGrp="1"/>
          </p:cNvSpPr>
          <p:nvPr>
            <p:ph type="pic" sz="quarter" idx="182"/>
          </p:nvPr>
        </p:nvSpPr>
        <p:spPr>
          <a:xfrm>
            <a:off x="8963737"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6" name="Espace réservé pour une image  23">
            <a:extLst>
              <a:ext uri="{FF2B5EF4-FFF2-40B4-BE49-F238E27FC236}">
                <a16:creationId xmlns:a16="http://schemas.microsoft.com/office/drawing/2014/main" id="{B4BB2F3A-35CA-4044-8B05-1215EFCDD9DD}"/>
              </a:ext>
            </a:extLst>
          </p:cNvPr>
          <p:cNvSpPr>
            <a:spLocks noGrp="1"/>
          </p:cNvSpPr>
          <p:nvPr>
            <p:ph type="pic" sz="quarter" idx="183"/>
          </p:nvPr>
        </p:nvSpPr>
        <p:spPr>
          <a:xfrm>
            <a:off x="9748171"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7" name="Espace réservé pour une image  23">
            <a:extLst>
              <a:ext uri="{FF2B5EF4-FFF2-40B4-BE49-F238E27FC236}">
                <a16:creationId xmlns:a16="http://schemas.microsoft.com/office/drawing/2014/main" id="{BE8989D0-4861-9941-97AE-831D05B0E641}"/>
              </a:ext>
            </a:extLst>
          </p:cNvPr>
          <p:cNvSpPr>
            <a:spLocks noGrp="1"/>
          </p:cNvSpPr>
          <p:nvPr>
            <p:ph type="pic" sz="quarter" idx="184"/>
          </p:nvPr>
        </p:nvSpPr>
        <p:spPr>
          <a:xfrm>
            <a:off x="10532605"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8" name="Espace réservé pour une image  23">
            <a:extLst>
              <a:ext uri="{FF2B5EF4-FFF2-40B4-BE49-F238E27FC236}">
                <a16:creationId xmlns:a16="http://schemas.microsoft.com/office/drawing/2014/main" id="{FBBBFE04-527F-2044-A0F5-E93E1FB2B1D0}"/>
              </a:ext>
            </a:extLst>
          </p:cNvPr>
          <p:cNvSpPr>
            <a:spLocks noGrp="1"/>
          </p:cNvSpPr>
          <p:nvPr>
            <p:ph type="pic" sz="quarter" idx="185"/>
          </p:nvPr>
        </p:nvSpPr>
        <p:spPr>
          <a:xfrm>
            <a:off x="11317037" y="5684578"/>
            <a:ext cx="540000" cy="54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Tree>
    <p:extLst>
      <p:ext uri="{BB962C8B-B14F-4D97-AF65-F5344CB8AC3E}">
        <p14:creationId xmlns:p14="http://schemas.microsoft.com/office/powerpoint/2010/main" val="221766338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6_Vide">
    <p:spTree>
      <p:nvGrpSpPr>
        <p:cNvPr id="1" name=""/>
        <p:cNvGrpSpPr/>
        <p:nvPr/>
      </p:nvGrpSpPr>
      <p:grpSpPr>
        <a:xfrm>
          <a:off x="0" y="0"/>
          <a:ext cx="0" cy="0"/>
          <a:chOff x="0" y="0"/>
          <a:chExt cx="0" cy="0"/>
        </a:xfrm>
      </p:grpSpPr>
      <p:sp>
        <p:nvSpPr>
          <p:cNvPr id="140" name="Rectangle 139">
            <a:extLst>
              <a:ext uri="{FF2B5EF4-FFF2-40B4-BE49-F238E27FC236}">
                <a16:creationId xmlns:a16="http://schemas.microsoft.com/office/drawing/2014/main" id="{80856813-EBED-5E45-9ACC-919E1FBC72A7}"/>
              </a:ext>
            </a:extLst>
          </p:cNvPr>
          <p:cNvSpPr/>
          <p:nvPr userDrawn="1"/>
        </p:nvSpPr>
        <p:spPr>
          <a:xfrm>
            <a:off x="0" y="0"/>
            <a:ext cx="12192000" cy="6858000"/>
          </a:xfrm>
          <a:prstGeom prst="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Calibri Light" panose="020F0302020204030204" pitchFamily="34" charset="0"/>
              <a:cs typeface="Calibri Light" panose="020F0302020204030204" pitchFamily="34" charset="0"/>
            </a:endParaRPr>
          </a:p>
        </p:txBody>
      </p:sp>
      <p:sp>
        <p:nvSpPr>
          <p:cNvPr id="8" name="Espace réservé pour une image  23">
            <a:extLst>
              <a:ext uri="{FF2B5EF4-FFF2-40B4-BE49-F238E27FC236}">
                <a16:creationId xmlns:a16="http://schemas.microsoft.com/office/drawing/2014/main" id="{5AB47537-32CE-5C4A-B313-FC903CC181C3}"/>
              </a:ext>
            </a:extLst>
          </p:cNvPr>
          <p:cNvSpPr>
            <a:spLocks noGrp="1"/>
          </p:cNvSpPr>
          <p:nvPr>
            <p:ph type="pic" sz="quarter" idx="81"/>
          </p:nvPr>
        </p:nvSpPr>
        <p:spPr>
          <a:xfrm>
            <a:off x="334963"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0" name="Espace réservé pour une image  23">
            <a:extLst>
              <a:ext uri="{FF2B5EF4-FFF2-40B4-BE49-F238E27FC236}">
                <a16:creationId xmlns:a16="http://schemas.microsoft.com/office/drawing/2014/main" id="{71959781-3466-334B-BEF3-B5E6A2E8778D}"/>
              </a:ext>
            </a:extLst>
          </p:cNvPr>
          <p:cNvSpPr>
            <a:spLocks noGrp="1"/>
          </p:cNvSpPr>
          <p:nvPr>
            <p:ph type="pic" sz="quarter" idx="82"/>
          </p:nvPr>
        </p:nvSpPr>
        <p:spPr>
          <a:xfrm>
            <a:off x="1119397"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1" name="Espace réservé pour une image  23">
            <a:extLst>
              <a:ext uri="{FF2B5EF4-FFF2-40B4-BE49-F238E27FC236}">
                <a16:creationId xmlns:a16="http://schemas.microsoft.com/office/drawing/2014/main" id="{E649F65F-9E2C-624C-B80F-752C1A2BB456}"/>
              </a:ext>
            </a:extLst>
          </p:cNvPr>
          <p:cNvSpPr>
            <a:spLocks noGrp="1"/>
          </p:cNvSpPr>
          <p:nvPr>
            <p:ph type="pic" sz="quarter" idx="83"/>
          </p:nvPr>
        </p:nvSpPr>
        <p:spPr>
          <a:xfrm>
            <a:off x="1903831"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2" name="Espace réservé pour une image  23">
            <a:extLst>
              <a:ext uri="{FF2B5EF4-FFF2-40B4-BE49-F238E27FC236}">
                <a16:creationId xmlns:a16="http://schemas.microsoft.com/office/drawing/2014/main" id="{D410118A-6928-0B47-ACB9-7EC40657B1E4}"/>
              </a:ext>
            </a:extLst>
          </p:cNvPr>
          <p:cNvSpPr>
            <a:spLocks noGrp="1"/>
          </p:cNvSpPr>
          <p:nvPr>
            <p:ph type="pic" sz="quarter" idx="84"/>
          </p:nvPr>
        </p:nvSpPr>
        <p:spPr>
          <a:xfrm>
            <a:off x="2688265"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3" name="Espace réservé pour une image  23">
            <a:extLst>
              <a:ext uri="{FF2B5EF4-FFF2-40B4-BE49-F238E27FC236}">
                <a16:creationId xmlns:a16="http://schemas.microsoft.com/office/drawing/2014/main" id="{7EA48660-DAA0-1F4D-B0E1-3C8FB02FABAE}"/>
              </a:ext>
            </a:extLst>
          </p:cNvPr>
          <p:cNvSpPr>
            <a:spLocks noGrp="1"/>
          </p:cNvSpPr>
          <p:nvPr>
            <p:ph type="pic" sz="quarter" idx="85"/>
          </p:nvPr>
        </p:nvSpPr>
        <p:spPr>
          <a:xfrm>
            <a:off x="3472699"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4" name="Espace réservé pour une image  23">
            <a:extLst>
              <a:ext uri="{FF2B5EF4-FFF2-40B4-BE49-F238E27FC236}">
                <a16:creationId xmlns:a16="http://schemas.microsoft.com/office/drawing/2014/main" id="{CC6E0EFD-C7E6-0143-98E1-66663E5DDDCC}"/>
              </a:ext>
            </a:extLst>
          </p:cNvPr>
          <p:cNvSpPr>
            <a:spLocks noGrp="1"/>
          </p:cNvSpPr>
          <p:nvPr>
            <p:ph type="pic" sz="quarter" idx="86"/>
          </p:nvPr>
        </p:nvSpPr>
        <p:spPr>
          <a:xfrm>
            <a:off x="4257133"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5" name="Espace réservé pour une image  23">
            <a:extLst>
              <a:ext uri="{FF2B5EF4-FFF2-40B4-BE49-F238E27FC236}">
                <a16:creationId xmlns:a16="http://schemas.microsoft.com/office/drawing/2014/main" id="{A46BAD64-6C7C-FE41-8D17-E6B80FD182DA}"/>
              </a:ext>
            </a:extLst>
          </p:cNvPr>
          <p:cNvSpPr>
            <a:spLocks noGrp="1"/>
          </p:cNvSpPr>
          <p:nvPr>
            <p:ph type="pic" sz="quarter" idx="87"/>
          </p:nvPr>
        </p:nvSpPr>
        <p:spPr>
          <a:xfrm>
            <a:off x="5041567"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6" name="Espace réservé pour une image  23">
            <a:extLst>
              <a:ext uri="{FF2B5EF4-FFF2-40B4-BE49-F238E27FC236}">
                <a16:creationId xmlns:a16="http://schemas.microsoft.com/office/drawing/2014/main" id="{5460C737-8526-6D47-8D64-86219ED6BBC4}"/>
              </a:ext>
            </a:extLst>
          </p:cNvPr>
          <p:cNvSpPr>
            <a:spLocks noGrp="1"/>
          </p:cNvSpPr>
          <p:nvPr>
            <p:ph type="pic" sz="quarter" idx="88"/>
          </p:nvPr>
        </p:nvSpPr>
        <p:spPr>
          <a:xfrm>
            <a:off x="5826001"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7" name="Espace réservé pour une image  23">
            <a:extLst>
              <a:ext uri="{FF2B5EF4-FFF2-40B4-BE49-F238E27FC236}">
                <a16:creationId xmlns:a16="http://schemas.microsoft.com/office/drawing/2014/main" id="{BE169D48-863A-2245-B429-0157B63CD4AA}"/>
              </a:ext>
            </a:extLst>
          </p:cNvPr>
          <p:cNvSpPr>
            <a:spLocks noGrp="1"/>
          </p:cNvSpPr>
          <p:nvPr>
            <p:ph type="pic" sz="quarter" idx="89"/>
          </p:nvPr>
        </p:nvSpPr>
        <p:spPr>
          <a:xfrm>
            <a:off x="6610435"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8" name="Espace réservé pour une image  23">
            <a:extLst>
              <a:ext uri="{FF2B5EF4-FFF2-40B4-BE49-F238E27FC236}">
                <a16:creationId xmlns:a16="http://schemas.microsoft.com/office/drawing/2014/main" id="{9ACC57C4-7BFA-0043-A1BE-D47972C3D6E4}"/>
              </a:ext>
            </a:extLst>
          </p:cNvPr>
          <p:cNvSpPr>
            <a:spLocks noGrp="1"/>
          </p:cNvSpPr>
          <p:nvPr>
            <p:ph type="pic" sz="quarter" idx="90"/>
          </p:nvPr>
        </p:nvSpPr>
        <p:spPr>
          <a:xfrm>
            <a:off x="7394869"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29" name="Espace réservé pour une image  23">
            <a:extLst>
              <a:ext uri="{FF2B5EF4-FFF2-40B4-BE49-F238E27FC236}">
                <a16:creationId xmlns:a16="http://schemas.microsoft.com/office/drawing/2014/main" id="{053713D8-9CCE-4745-A25F-A27912F8F9FC}"/>
              </a:ext>
            </a:extLst>
          </p:cNvPr>
          <p:cNvSpPr>
            <a:spLocks noGrp="1"/>
          </p:cNvSpPr>
          <p:nvPr>
            <p:ph type="pic" sz="quarter" idx="91"/>
          </p:nvPr>
        </p:nvSpPr>
        <p:spPr>
          <a:xfrm>
            <a:off x="8179303"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0" name="Espace réservé pour une image  23">
            <a:extLst>
              <a:ext uri="{FF2B5EF4-FFF2-40B4-BE49-F238E27FC236}">
                <a16:creationId xmlns:a16="http://schemas.microsoft.com/office/drawing/2014/main" id="{7790FDAF-4BDF-E942-B6F4-7DE698326D9E}"/>
              </a:ext>
            </a:extLst>
          </p:cNvPr>
          <p:cNvSpPr>
            <a:spLocks noGrp="1"/>
          </p:cNvSpPr>
          <p:nvPr>
            <p:ph type="pic" sz="quarter" idx="92"/>
          </p:nvPr>
        </p:nvSpPr>
        <p:spPr>
          <a:xfrm>
            <a:off x="8963737"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1" name="Espace réservé pour une image  23">
            <a:extLst>
              <a:ext uri="{FF2B5EF4-FFF2-40B4-BE49-F238E27FC236}">
                <a16:creationId xmlns:a16="http://schemas.microsoft.com/office/drawing/2014/main" id="{74CE13CE-EF1C-2B41-B8D6-1C4B1FC45A20}"/>
              </a:ext>
            </a:extLst>
          </p:cNvPr>
          <p:cNvSpPr>
            <a:spLocks noGrp="1"/>
          </p:cNvSpPr>
          <p:nvPr>
            <p:ph type="pic" sz="quarter" idx="93"/>
          </p:nvPr>
        </p:nvSpPr>
        <p:spPr>
          <a:xfrm>
            <a:off x="9748171"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2" name="Espace réservé pour une image  23">
            <a:extLst>
              <a:ext uri="{FF2B5EF4-FFF2-40B4-BE49-F238E27FC236}">
                <a16:creationId xmlns:a16="http://schemas.microsoft.com/office/drawing/2014/main" id="{42CA62FC-E0E9-EC4C-BE27-36649D64AC89}"/>
              </a:ext>
            </a:extLst>
          </p:cNvPr>
          <p:cNvSpPr>
            <a:spLocks noGrp="1"/>
          </p:cNvSpPr>
          <p:nvPr>
            <p:ph type="pic" sz="quarter" idx="94"/>
          </p:nvPr>
        </p:nvSpPr>
        <p:spPr>
          <a:xfrm>
            <a:off x="10532605"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3" name="Espace réservé pour une image  23">
            <a:extLst>
              <a:ext uri="{FF2B5EF4-FFF2-40B4-BE49-F238E27FC236}">
                <a16:creationId xmlns:a16="http://schemas.microsoft.com/office/drawing/2014/main" id="{28728458-6B20-2445-B4C5-0156B114E977}"/>
              </a:ext>
            </a:extLst>
          </p:cNvPr>
          <p:cNvSpPr>
            <a:spLocks noGrp="1"/>
          </p:cNvSpPr>
          <p:nvPr>
            <p:ph type="pic" sz="quarter" idx="95"/>
          </p:nvPr>
        </p:nvSpPr>
        <p:spPr>
          <a:xfrm>
            <a:off x="11317037" y="64474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4" name="Espace réservé pour une image  23">
            <a:extLst>
              <a:ext uri="{FF2B5EF4-FFF2-40B4-BE49-F238E27FC236}">
                <a16:creationId xmlns:a16="http://schemas.microsoft.com/office/drawing/2014/main" id="{8D57FB5A-AFE2-1141-AC94-25512E473B2F}"/>
              </a:ext>
            </a:extLst>
          </p:cNvPr>
          <p:cNvSpPr>
            <a:spLocks noGrp="1"/>
          </p:cNvSpPr>
          <p:nvPr>
            <p:ph type="pic" sz="quarter" idx="96"/>
          </p:nvPr>
        </p:nvSpPr>
        <p:spPr>
          <a:xfrm>
            <a:off x="334963"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5" name="Espace réservé pour une image  23">
            <a:extLst>
              <a:ext uri="{FF2B5EF4-FFF2-40B4-BE49-F238E27FC236}">
                <a16:creationId xmlns:a16="http://schemas.microsoft.com/office/drawing/2014/main" id="{621183DD-DACC-1141-B49D-316CCCBE086B}"/>
              </a:ext>
            </a:extLst>
          </p:cNvPr>
          <p:cNvSpPr>
            <a:spLocks noGrp="1"/>
          </p:cNvSpPr>
          <p:nvPr>
            <p:ph type="pic" sz="quarter" idx="97"/>
          </p:nvPr>
        </p:nvSpPr>
        <p:spPr>
          <a:xfrm>
            <a:off x="1119397"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6" name="Espace réservé pour une image  23">
            <a:extLst>
              <a:ext uri="{FF2B5EF4-FFF2-40B4-BE49-F238E27FC236}">
                <a16:creationId xmlns:a16="http://schemas.microsoft.com/office/drawing/2014/main" id="{5440022A-5BFD-6840-AD7C-920EA22E3D5D}"/>
              </a:ext>
            </a:extLst>
          </p:cNvPr>
          <p:cNvSpPr>
            <a:spLocks noGrp="1"/>
          </p:cNvSpPr>
          <p:nvPr>
            <p:ph type="pic" sz="quarter" idx="98"/>
          </p:nvPr>
        </p:nvSpPr>
        <p:spPr>
          <a:xfrm>
            <a:off x="1903831"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7" name="Espace réservé pour une image  23">
            <a:extLst>
              <a:ext uri="{FF2B5EF4-FFF2-40B4-BE49-F238E27FC236}">
                <a16:creationId xmlns:a16="http://schemas.microsoft.com/office/drawing/2014/main" id="{44DDD588-5DF6-034B-B034-F41234A782E2}"/>
              </a:ext>
            </a:extLst>
          </p:cNvPr>
          <p:cNvSpPr>
            <a:spLocks noGrp="1"/>
          </p:cNvSpPr>
          <p:nvPr>
            <p:ph type="pic" sz="quarter" idx="99"/>
          </p:nvPr>
        </p:nvSpPr>
        <p:spPr>
          <a:xfrm>
            <a:off x="2688265"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8" name="Espace réservé pour une image  23">
            <a:extLst>
              <a:ext uri="{FF2B5EF4-FFF2-40B4-BE49-F238E27FC236}">
                <a16:creationId xmlns:a16="http://schemas.microsoft.com/office/drawing/2014/main" id="{F4EDCFE9-EBEB-1A44-A707-69138721A21E}"/>
              </a:ext>
            </a:extLst>
          </p:cNvPr>
          <p:cNvSpPr>
            <a:spLocks noGrp="1"/>
          </p:cNvSpPr>
          <p:nvPr>
            <p:ph type="pic" sz="quarter" idx="100"/>
          </p:nvPr>
        </p:nvSpPr>
        <p:spPr>
          <a:xfrm>
            <a:off x="3472699"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39" name="Espace réservé pour une image  23">
            <a:extLst>
              <a:ext uri="{FF2B5EF4-FFF2-40B4-BE49-F238E27FC236}">
                <a16:creationId xmlns:a16="http://schemas.microsoft.com/office/drawing/2014/main" id="{45109AF1-7367-6846-90AB-37A2514CA4C7}"/>
              </a:ext>
            </a:extLst>
          </p:cNvPr>
          <p:cNvSpPr>
            <a:spLocks noGrp="1"/>
          </p:cNvSpPr>
          <p:nvPr>
            <p:ph type="pic" sz="quarter" idx="101"/>
          </p:nvPr>
        </p:nvSpPr>
        <p:spPr>
          <a:xfrm>
            <a:off x="4257133"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0" name="Espace réservé pour une image  23">
            <a:extLst>
              <a:ext uri="{FF2B5EF4-FFF2-40B4-BE49-F238E27FC236}">
                <a16:creationId xmlns:a16="http://schemas.microsoft.com/office/drawing/2014/main" id="{E5D6F91A-C359-9845-B6B0-08FA43494E68}"/>
              </a:ext>
            </a:extLst>
          </p:cNvPr>
          <p:cNvSpPr>
            <a:spLocks noGrp="1"/>
          </p:cNvSpPr>
          <p:nvPr>
            <p:ph type="pic" sz="quarter" idx="102"/>
          </p:nvPr>
        </p:nvSpPr>
        <p:spPr>
          <a:xfrm>
            <a:off x="5041567"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1" name="Espace réservé pour une image  23">
            <a:extLst>
              <a:ext uri="{FF2B5EF4-FFF2-40B4-BE49-F238E27FC236}">
                <a16:creationId xmlns:a16="http://schemas.microsoft.com/office/drawing/2014/main" id="{A252752A-3220-E046-97A9-0396264603C4}"/>
              </a:ext>
            </a:extLst>
          </p:cNvPr>
          <p:cNvSpPr>
            <a:spLocks noGrp="1"/>
          </p:cNvSpPr>
          <p:nvPr>
            <p:ph type="pic" sz="quarter" idx="103"/>
          </p:nvPr>
        </p:nvSpPr>
        <p:spPr>
          <a:xfrm>
            <a:off x="5826001"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2" name="Espace réservé pour une image  23">
            <a:extLst>
              <a:ext uri="{FF2B5EF4-FFF2-40B4-BE49-F238E27FC236}">
                <a16:creationId xmlns:a16="http://schemas.microsoft.com/office/drawing/2014/main" id="{006EA415-86DE-4B40-ACC6-C556AC5BD4C6}"/>
              </a:ext>
            </a:extLst>
          </p:cNvPr>
          <p:cNvSpPr>
            <a:spLocks noGrp="1"/>
          </p:cNvSpPr>
          <p:nvPr>
            <p:ph type="pic" sz="quarter" idx="104"/>
          </p:nvPr>
        </p:nvSpPr>
        <p:spPr>
          <a:xfrm>
            <a:off x="6610435"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3" name="Espace réservé pour une image  23">
            <a:extLst>
              <a:ext uri="{FF2B5EF4-FFF2-40B4-BE49-F238E27FC236}">
                <a16:creationId xmlns:a16="http://schemas.microsoft.com/office/drawing/2014/main" id="{F0CDE8EB-C660-9840-A266-A21DBBC4D5AE}"/>
              </a:ext>
            </a:extLst>
          </p:cNvPr>
          <p:cNvSpPr>
            <a:spLocks noGrp="1"/>
          </p:cNvSpPr>
          <p:nvPr>
            <p:ph type="pic" sz="quarter" idx="105"/>
          </p:nvPr>
        </p:nvSpPr>
        <p:spPr>
          <a:xfrm>
            <a:off x="7394869"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4" name="Espace réservé pour une image  23">
            <a:extLst>
              <a:ext uri="{FF2B5EF4-FFF2-40B4-BE49-F238E27FC236}">
                <a16:creationId xmlns:a16="http://schemas.microsoft.com/office/drawing/2014/main" id="{9A80363A-FAB8-8447-A9DE-9D3ADE930A30}"/>
              </a:ext>
            </a:extLst>
          </p:cNvPr>
          <p:cNvSpPr>
            <a:spLocks noGrp="1"/>
          </p:cNvSpPr>
          <p:nvPr>
            <p:ph type="pic" sz="quarter" idx="106"/>
          </p:nvPr>
        </p:nvSpPr>
        <p:spPr>
          <a:xfrm>
            <a:off x="8179303"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5" name="Espace réservé pour une image  23">
            <a:extLst>
              <a:ext uri="{FF2B5EF4-FFF2-40B4-BE49-F238E27FC236}">
                <a16:creationId xmlns:a16="http://schemas.microsoft.com/office/drawing/2014/main" id="{00004F3C-E5B8-A348-901B-3385DBD6FCE5}"/>
              </a:ext>
            </a:extLst>
          </p:cNvPr>
          <p:cNvSpPr>
            <a:spLocks noGrp="1"/>
          </p:cNvSpPr>
          <p:nvPr>
            <p:ph type="pic" sz="quarter" idx="107"/>
          </p:nvPr>
        </p:nvSpPr>
        <p:spPr>
          <a:xfrm>
            <a:off x="8963737"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6" name="Espace réservé pour une image  23">
            <a:extLst>
              <a:ext uri="{FF2B5EF4-FFF2-40B4-BE49-F238E27FC236}">
                <a16:creationId xmlns:a16="http://schemas.microsoft.com/office/drawing/2014/main" id="{B9EF2D0E-4209-9240-9645-7224FA2316ED}"/>
              </a:ext>
            </a:extLst>
          </p:cNvPr>
          <p:cNvSpPr>
            <a:spLocks noGrp="1"/>
          </p:cNvSpPr>
          <p:nvPr>
            <p:ph type="pic" sz="quarter" idx="108"/>
          </p:nvPr>
        </p:nvSpPr>
        <p:spPr>
          <a:xfrm>
            <a:off x="9748171"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7" name="Espace réservé pour une image  23">
            <a:extLst>
              <a:ext uri="{FF2B5EF4-FFF2-40B4-BE49-F238E27FC236}">
                <a16:creationId xmlns:a16="http://schemas.microsoft.com/office/drawing/2014/main" id="{4A86C38A-22E9-D742-8624-E9DA66EF0AC6}"/>
              </a:ext>
            </a:extLst>
          </p:cNvPr>
          <p:cNvSpPr>
            <a:spLocks noGrp="1"/>
          </p:cNvSpPr>
          <p:nvPr>
            <p:ph type="pic" sz="quarter" idx="109"/>
          </p:nvPr>
        </p:nvSpPr>
        <p:spPr>
          <a:xfrm>
            <a:off x="10532605"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48" name="Espace réservé pour une image  23">
            <a:extLst>
              <a:ext uri="{FF2B5EF4-FFF2-40B4-BE49-F238E27FC236}">
                <a16:creationId xmlns:a16="http://schemas.microsoft.com/office/drawing/2014/main" id="{62CBEF3C-262F-6A4F-AF52-51F800AF1D44}"/>
              </a:ext>
            </a:extLst>
          </p:cNvPr>
          <p:cNvSpPr>
            <a:spLocks noGrp="1"/>
          </p:cNvSpPr>
          <p:nvPr>
            <p:ph type="pic" sz="quarter" idx="110"/>
          </p:nvPr>
        </p:nvSpPr>
        <p:spPr>
          <a:xfrm>
            <a:off x="11317037" y="148471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4" name="Espace réservé pour une image  23">
            <a:extLst>
              <a:ext uri="{FF2B5EF4-FFF2-40B4-BE49-F238E27FC236}">
                <a16:creationId xmlns:a16="http://schemas.microsoft.com/office/drawing/2014/main" id="{FA760FC6-E127-E842-8A95-10D81F5566E9}"/>
              </a:ext>
            </a:extLst>
          </p:cNvPr>
          <p:cNvSpPr>
            <a:spLocks noGrp="1"/>
          </p:cNvSpPr>
          <p:nvPr>
            <p:ph type="pic" sz="quarter" idx="111"/>
          </p:nvPr>
        </p:nvSpPr>
        <p:spPr>
          <a:xfrm>
            <a:off x="334963"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5" name="Espace réservé pour une image  23">
            <a:extLst>
              <a:ext uri="{FF2B5EF4-FFF2-40B4-BE49-F238E27FC236}">
                <a16:creationId xmlns:a16="http://schemas.microsoft.com/office/drawing/2014/main" id="{B7B86033-D693-A948-8490-474E0340FB7D}"/>
              </a:ext>
            </a:extLst>
          </p:cNvPr>
          <p:cNvSpPr>
            <a:spLocks noGrp="1"/>
          </p:cNvSpPr>
          <p:nvPr>
            <p:ph type="pic" sz="quarter" idx="112"/>
          </p:nvPr>
        </p:nvSpPr>
        <p:spPr>
          <a:xfrm>
            <a:off x="1119397"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6" name="Espace réservé pour une image  23">
            <a:extLst>
              <a:ext uri="{FF2B5EF4-FFF2-40B4-BE49-F238E27FC236}">
                <a16:creationId xmlns:a16="http://schemas.microsoft.com/office/drawing/2014/main" id="{294577AF-C5A5-3A45-B607-87E00A8AA320}"/>
              </a:ext>
            </a:extLst>
          </p:cNvPr>
          <p:cNvSpPr>
            <a:spLocks noGrp="1"/>
          </p:cNvSpPr>
          <p:nvPr>
            <p:ph type="pic" sz="quarter" idx="113"/>
          </p:nvPr>
        </p:nvSpPr>
        <p:spPr>
          <a:xfrm>
            <a:off x="1903831"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7" name="Espace réservé pour une image  23">
            <a:extLst>
              <a:ext uri="{FF2B5EF4-FFF2-40B4-BE49-F238E27FC236}">
                <a16:creationId xmlns:a16="http://schemas.microsoft.com/office/drawing/2014/main" id="{8484BB56-DC08-9744-800B-6F9741DAC3DF}"/>
              </a:ext>
            </a:extLst>
          </p:cNvPr>
          <p:cNvSpPr>
            <a:spLocks noGrp="1"/>
          </p:cNvSpPr>
          <p:nvPr>
            <p:ph type="pic" sz="quarter" idx="114"/>
          </p:nvPr>
        </p:nvSpPr>
        <p:spPr>
          <a:xfrm>
            <a:off x="2688265"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8" name="Espace réservé pour une image  23">
            <a:extLst>
              <a:ext uri="{FF2B5EF4-FFF2-40B4-BE49-F238E27FC236}">
                <a16:creationId xmlns:a16="http://schemas.microsoft.com/office/drawing/2014/main" id="{D2DB6D53-4F26-0140-9D11-1ABD43E40412}"/>
              </a:ext>
            </a:extLst>
          </p:cNvPr>
          <p:cNvSpPr>
            <a:spLocks noGrp="1"/>
          </p:cNvSpPr>
          <p:nvPr>
            <p:ph type="pic" sz="quarter" idx="115"/>
          </p:nvPr>
        </p:nvSpPr>
        <p:spPr>
          <a:xfrm>
            <a:off x="3472699"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69" name="Espace réservé pour une image  23">
            <a:extLst>
              <a:ext uri="{FF2B5EF4-FFF2-40B4-BE49-F238E27FC236}">
                <a16:creationId xmlns:a16="http://schemas.microsoft.com/office/drawing/2014/main" id="{2460C86C-A6F7-8F43-9B76-D13841827DB5}"/>
              </a:ext>
            </a:extLst>
          </p:cNvPr>
          <p:cNvSpPr>
            <a:spLocks noGrp="1"/>
          </p:cNvSpPr>
          <p:nvPr>
            <p:ph type="pic" sz="quarter" idx="116"/>
          </p:nvPr>
        </p:nvSpPr>
        <p:spPr>
          <a:xfrm>
            <a:off x="4257133"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0" name="Espace réservé pour une image  23">
            <a:extLst>
              <a:ext uri="{FF2B5EF4-FFF2-40B4-BE49-F238E27FC236}">
                <a16:creationId xmlns:a16="http://schemas.microsoft.com/office/drawing/2014/main" id="{559C711D-A849-ED46-B327-C14988C798B8}"/>
              </a:ext>
            </a:extLst>
          </p:cNvPr>
          <p:cNvSpPr>
            <a:spLocks noGrp="1"/>
          </p:cNvSpPr>
          <p:nvPr>
            <p:ph type="pic" sz="quarter" idx="117"/>
          </p:nvPr>
        </p:nvSpPr>
        <p:spPr>
          <a:xfrm>
            <a:off x="5041567"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1" name="Espace réservé pour une image  23">
            <a:extLst>
              <a:ext uri="{FF2B5EF4-FFF2-40B4-BE49-F238E27FC236}">
                <a16:creationId xmlns:a16="http://schemas.microsoft.com/office/drawing/2014/main" id="{29B0BE31-875D-364E-BCA0-C8E5E5AC6D2F}"/>
              </a:ext>
            </a:extLst>
          </p:cNvPr>
          <p:cNvSpPr>
            <a:spLocks noGrp="1"/>
          </p:cNvSpPr>
          <p:nvPr>
            <p:ph type="pic" sz="quarter" idx="118"/>
          </p:nvPr>
        </p:nvSpPr>
        <p:spPr>
          <a:xfrm>
            <a:off x="5826001"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2" name="Espace réservé pour une image  23">
            <a:extLst>
              <a:ext uri="{FF2B5EF4-FFF2-40B4-BE49-F238E27FC236}">
                <a16:creationId xmlns:a16="http://schemas.microsoft.com/office/drawing/2014/main" id="{218760A3-FD81-3B47-A846-8A1B9F460247}"/>
              </a:ext>
            </a:extLst>
          </p:cNvPr>
          <p:cNvSpPr>
            <a:spLocks noGrp="1"/>
          </p:cNvSpPr>
          <p:nvPr>
            <p:ph type="pic" sz="quarter" idx="119"/>
          </p:nvPr>
        </p:nvSpPr>
        <p:spPr>
          <a:xfrm>
            <a:off x="6610435"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3" name="Espace réservé pour une image  23">
            <a:extLst>
              <a:ext uri="{FF2B5EF4-FFF2-40B4-BE49-F238E27FC236}">
                <a16:creationId xmlns:a16="http://schemas.microsoft.com/office/drawing/2014/main" id="{BA4EBFD7-167D-8549-965A-2930EDB336E1}"/>
              </a:ext>
            </a:extLst>
          </p:cNvPr>
          <p:cNvSpPr>
            <a:spLocks noGrp="1"/>
          </p:cNvSpPr>
          <p:nvPr>
            <p:ph type="pic" sz="quarter" idx="120"/>
          </p:nvPr>
        </p:nvSpPr>
        <p:spPr>
          <a:xfrm>
            <a:off x="7394869"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4" name="Espace réservé pour une image  23">
            <a:extLst>
              <a:ext uri="{FF2B5EF4-FFF2-40B4-BE49-F238E27FC236}">
                <a16:creationId xmlns:a16="http://schemas.microsoft.com/office/drawing/2014/main" id="{B5A71E18-3D46-B443-9563-2E094551B845}"/>
              </a:ext>
            </a:extLst>
          </p:cNvPr>
          <p:cNvSpPr>
            <a:spLocks noGrp="1"/>
          </p:cNvSpPr>
          <p:nvPr>
            <p:ph type="pic" sz="quarter" idx="121"/>
          </p:nvPr>
        </p:nvSpPr>
        <p:spPr>
          <a:xfrm>
            <a:off x="8179303"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5" name="Espace réservé pour une image  23">
            <a:extLst>
              <a:ext uri="{FF2B5EF4-FFF2-40B4-BE49-F238E27FC236}">
                <a16:creationId xmlns:a16="http://schemas.microsoft.com/office/drawing/2014/main" id="{BD3CE687-950B-494D-87E2-FC2E47DF1513}"/>
              </a:ext>
            </a:extLst>
          </p:cNvPr>
          <p:cNvSpPr>
            <a:spLocks noGrp="1"/>
          </p:cNvSpPr>
          <p:nvPr>
            <p:ph type="pic" sz="quarter" idx="122"/>
          </p:nvPr>
        </p:nvSpPr>
        <p:spPr>
          <a:xfrm>
            <a:off x="8963737"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6" name="Espace réservé pour une image  23">
            <a:extLst>
              <a:ext uri="{FF2B5EF4-FFF2-40B4-BE49-F238E27FC236}">
                <a16:creationId xmlns:a16="http://schemas.microsoft.com/office/drawing/2014/main" id="{DE86829B-32CF-AC4C-A8A9-536927DCCC05}"/>
              </a:ext>
            </a:extLst>
          </p:cNvPr>
          <p:cNvSpPr>
            <a:spLocks noGrp="1"/>
          </p:cNvSpPr>
          <p:nvPr>
            <p:ph type="pic" sz="quarter" idx="123"/>
          </p:nvPr>
        </p:nvSpPr>
        <p:spPr>
          <a:xfrm>
            <a:off x="9748171"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7" name="Espace réservé pour une image  23">
            <a:extLst>
              <a:ext uri="{FF2B5EF4-FFF2-40B4-BE49-F238E27FC236}">
                <a16:creationId xmlns:a16="http://schemas.microsoft.com/office/drawing/2014/main" id="{460631BF-AE02-CE41-9B45-28F57FEE1D6E}"/>
              </a:ext>
            </a:extLst>
          </p:cNvPr>
          <p:cNvSpPr>
            <a:spLocks noGrp="1"/>
          </p:cNvSpPr>
          <p:nvPr>
            <p:ph type="pic" sz="quarter" idx="124"/>
          </p:nvPr>
        </p:nvSpPr>
        <p:spPr>
          <a:xfrm>
            <a:off x="10532605"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8" name="Espace réservé pour une image  23">
            <a:extLst>
              <a:ext uri="{FF2B5EF4-FFF2-40B4-BE49-F238E27FC236}">
                <a16:creationId xmlns:a16="http://schemas.microsoft.com/office/drawing/2014/main" id="{D6068C87-6557-7D46-9D68-7949CCEB27D4}"/>
              </a:ext>
            </a:extLst>
          </p:cNvPr>
          <p:cNvSpPr>
            <a:spLocks noGrp="1"/>
          </p:cNvSpPr>
          <p:nvPr>
            <p:ph type="pic" sz="quarter" idx="125"/>
          </p:nvPr>
        </p:nvSpPr>
        <p:spPr>
          <a:xfrm>
            <a:off x="11317037" y="2324690"/>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79" name="Espace réservé pour une image  23">
            <a:extLst>
              <a:ext uri="{FF2B5EF4-FFF2-40B4-BE49-F238E27FC236}">
                <a16:creationId xmlns:a16="http://schemas.microsoft.com/office/drawing/2014/main" id="{57BBE84D-156D-0E47-9546-781711DB05E1}"/>
              </a:ext>
            </a:extLst>
          </p:cNvPr>
          <p:cNvSpPr>
            <a:spLocks noGrp="1"/>
          </p:cNvSpPr>
          <p:nvPr>
            <p:ph type="pic" sz="quarter" idx="126"/>
          </p:nvPr>
        </p:nvSpPr>
        <p:spPr>
          <a:xfrm>
            <a:off x="334963"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0" name="Espace réservé pour une image  23">
            <a:extLst>
              <a:ext uri="{FF2B5EF4-FFF2-40B4-BE49-F238E27FC236}">
                <a16:creationId xmlns:a16="http://schemas.microsoft.com/office/drawing/2014/main" id="{5A869181-903E-7442-9C90-D0F77AEE2847}"/>
              </a:ext>
            </a:extLst>
          </p:cNvPr>
          <p:cNvSpPr>
            <a:spLocks noGrp="1"/>
          </p:cNvSpPr>
          <p:nvPr>
            <p:ph type="pic" sz="quarter" idx="127"/>
          </p:nvPr>
        </p:nvSpPr>
        <p:spPr>
          <a:xfrm>
            <a:off x="1119397"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1" name="Espace réservé pour une image  23">
            <a:extLst>
              <a:ext uri="{FF2B5EF4-FFF2-40B4-BE49-F238E27FC236}">
                <a16:creationId xmlns:a16="http://schemas.microsoft.com/office/drawing/2014/main" id="{5F0E4A3D-F70E-DC48-AD0E-4E41219E149B}"/>
              </a:ext>
            </a:extLst>
          </p:cNvPr>
          <p:cNvSpPr>
            <a:spLocks noGrp="1"/>
          </p:cNvSpPr>
          <p:nvPr>
            <p:ph type="pic" sz="quarter" idx="128"/>
          </p:nvPr>
        </p:nvSpPr>
        <p:spPr>
          <a:xfrm>
            <a:off x="1903831"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2" name="Espace réservé pour une image  23">
            <a:extLst>
              <a:ext uri="{FF2B5EF4-FFF2-40B4-BE49-F238E27FC236}">
                <a16:creationId xmlns:a16="http://schemas.microsoft.com/office/drawing/2014/main" id="{270D33DF-7EBE-624C-B320-09873EB08E66}"/>
              </a:ext>
            </a:extLst>
          </p:cNvPr>
          <p:cNvSpPr>
            <a:spLocks noGrp="1"/>
          </p:cNvSpPr>
          <p:nvPr>
            <p:ph type="pic" sz="quarter" idx="129"/>
          </p:nvPr>
        </p:nvSpPr>
        <p:spPr>
          <a:xfrm>
            <a:off x="2688265"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3" name="Espace réservé pour une image  23">
            <a:extLst>
              <a:ext uri="{FF2B5EF4-FFF2-40B4-BE49-F238E27FC236}">
                <a16:creationId xmlns:a16="http://schemas.microsoft.com/office/drawing/2014/main" id="{328A0C87-BFDB-074E-901F-3F8A27F95E75}"/>
              </a:ext>
            </a:extLst>
          </p:cNvPr>
          <p:cNvSpPr>
            <a:spLocks noGrp="1"/>
          </p:cNvSpPr>
          <p:nvPr>
            <p:ph type="pic" sz="quarter" idx="130"/>
          </p:nvPr>
        </p:nvSpPr>
        <p:spPr>
          <a:xfrm>
            <a:off x="3472699"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4" name="Espace réservé pour une image  23">
            <a:extLst>
              <a:ext uri="{FF2B5EF4-FFF2-40B4-BE49-F238E27FC236}">
                <a16:creationId xmlns:a16="http://schemas.microsoft.com/office/drawing/2014/main" id="{C60F6CFD-2E35-004A-BA38-1A6B0C58A82B}"/>
              </a:ext>
            </a:extLst>
          </p:cNvPr>
          <p:cNvSpPr>
            <a:spLocks noGrp="1"/>
          </p:cNvSpPr>
          <p:nvPr>
            <p:ph type="pic" sz="quarter" idx="131"/>
          </p:nvPr>
        </p:nvSpPr>
        <p:spPr>
          <a:xfrm>
            <a:off x="4257133"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5" name="Espace réservé pour une image  23">
            <a:extLst>
              <a:ext uri="{FF2B5EF4-FFF2-40B4-BE49-F238E27FC236}">
                <a16:creationId xmlns:a16="http://schemas.microsoft.com/office/drawing/2014/main" id="{EDDC4EC8-A144-D24E-94BD-4E32FEF5AC5A}"/>
              </a:ext>
            </a:extLst>
          </p:cNvPr>
          <p:cNvSpPr>
            <a:spLocks noGrp="1"/>
          </p:cNvSpPr>
          <p:nvPr>
            <p:ph type="pic" sz="quarter" idx="132"/>
          </p:nvPr>
        </p:nvSpPr>
        <p:spPr>
          <a:xfrm>
            <a:off x="5041567"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6" name="Espace réservé pour une image  23">
            <a:extLst>
              <a:ext uri="{FF2B5EF4-FFF2-40B4-BE49-F238E27FC236}">
                <a16:creationId xmlns:a16="http://schemas.microsoft.com/office/drawing/2014/main" id="{FCD103E2-F7B9-644D-AB4D-AED8F5C73ED8}"/>
              </a:ext>
            </a:extLst>
          </p:cNvPr>
          <p:cNvSpPr>
            <a:spLocks noGrp="1"/>
          </p:cNvSpPr>
          <p:nvPr>
            <p:ph type="pic" sz="quarter" idx="133"/>
          </p:nvPr>
        </p:nvSpPr>
        <p:spPr>
          <a:xfrm>
            <a:off x="5826001"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7" name="Espace réservé pour une image  23">
            <a:extLst>
              <a:ext uri="{FF2B5EF4-FFF2-40B4-BE49-F238E27FC236}">
                <a16:creationId xmlns:a16="http://schemas.microsoft.com/office/drawing/2014/main" id="{C02597A4-26BF-7742-8E0F-12FCCE10EC31}"/>
              </a:ext>
            </a:extLst>
          </p:cNvPr>
          <p:cNvSpPr>
            <a:spLocks noGrp="1"/>
          </p:cNvSpPr>
          <p:nvPr>
            <p:ph type="pic" sz="quarter" idx="134"/>
          </p:nvPr>
        </p:nvSpPr>
        <p:spPr>
          <a:xfrm>
            <a:off x="6610435"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8" name="Espace réservé pour une image  23">
            <a:extLst>
              <a:ext uri="{FF2B5EF4-FFF2-40B4-BE49-F238E27FC236}">
                <a16:creationId xmlns:a16="http://schemas.microsoft.com/office/drawing/2014/main" id="{AE0E703F-134D-D349-A79B-7CAEFD0C0EF6}"/>
              </a:ext>
            </a:extLst>
          </p:cNvPr>
          <p:cNvSpPr>
            <a:spLocks noGrp="1"/>
          </p:cNvSpPr>
          <p:nvPr>
            <p:ph type="pic" sz="quarter" idx="135"/>
          </p:nvPr>
        </p:nvSpPr>
        <p:spPr>
          <a:xfrm>
            <a:off x="7394869"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89" name="Espace réservé pour une image  23">
            <a:extLst>
              <a:ext uri="{FF2B5EF4-FFF2-40B4-BE49-F238E27FC236}">
                <a16:creationId xmlns:a16="http://schemas.microsoft.com/office/drawing/2014/main" id="{822774FD-640A-EC40-9193-0D1F42AD03B4}"/>
              </a:ext>
            </a:extLst>
          </p:cNvPr>
          <p:cNvSpPr>
            <a:spLocks noGrp="1"/>
          </p:cNvSpPr>
          <p:nvPr>
            <p:ph type="pic" sz="quarter" idx="136"/>
          </p:nvPr>
        </p:nvSpPr>
        <p:spPr>
          <a:xfrm>
            <a:off x="8179303"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0" name="Espace réservé pour une image  23">
            <a:extLst>
              <a:ext uri="{FF2B5EF4-FFF2-40B4-BE49-F238E27FC236}">
                <a16:creationId xmlns:a16="http://schemas.microsoft.com/office/drawing/2014/main" id="{DC45860B-D9B6-8541-AA3F-E5266BECC682}"/>
              </a:ext>
            </a:extLst>
          </p:cNvPr>
          <p:cNvSpPr>
            <a:spLocks noGrp="1"/>
          </p:cNvSpPr>
          <p:nvPr>
            <p:ph type="pic" sz="quarter" idx="137"/>
          </p:nvPr>
        </p:nvSpPr>
        <p:spPr>
          <a:xfrm>
            <a:off x="8963737"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1" name="Espace réservé pour une image  23">
            <a:extLst>
              <a:ext uri="{FF2B5EF4-FFF2-40B4-BE49-F238E27FC236}">
                <a16:creationId xmlns:a16="http://schemas.microsoft.com/office/drawing/2014/main" id="{0C4145C3-E88E-E343-9DC1-9A1A26A12ACB}"/>
              </a:ext>
            </a:extLst>
          </p:cNvPr>
          <p:cNvSpPr>
            <a:spLocks noGrp="1"/>
          </p:cNvSpPr>
          <p:nvPr>
            <p:ph type="pic" sz="quarter" idx="138"/>
          </p:nvPr>
        </p:nvSpPr>
        <p:spPr>
          <a:xfrm>
            <a:off x="9748171"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2" name="Espace réservé pour une image  23">
            <a:extLst>
              <a:ext uri="{FF2B5EF4-FFF2-40B4-BE49-F238E27FC236}">
                <a16:creationId xmlns:a16="http://schemas.microsoft.com/office/drawing/2014/main" id="{03C98671-6EE2-DA44-9288-0F175E0ED461}"/>
              </a:ext>
            </a:extLst>
          </p:cNvPr>
          <p:cNvSpPr>
            <a:spLocks noGrp="1"/>
          </p:cNvSpPr>
          <p:nvPr>
            <p:ph type="pic" sz="quarter" idx="139"/>
          </p:nvPr>
        </p:nvSpPr>
        <p:spPr>
          <a:xfrm>
            <a:off x="10532605"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3" name="Espace réservé pour une image  23">
            <a:extLst>
              <a:ext uri="{FF2B5EF4-FFF2-40B4-BE49-F238E27FC236}">
                <a16:creationId xmlns:a16="http://schemas.microsoft.com/office/drawing/2014/main" id="{BFF5ADA8-07F1-344B-95A9-E1999EE9B34D}"/>
              </a:ext>
            </a:extLst>
          </p:cNvPr>
          <p:cNvSpPr>
            <a:spLocks noGrp="1"/>
          </p:cNvSpPr>
          <p:nvPr>
            <p:ph type="pic" sz="quarter" idx="140"/>
          </p:nvPr>
        </p:nvSpPr>
        <p:spPr>
          <a:xfrm>
            <a:off x="11317037" y="3164662"/>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4" name="Espace réservé pour une image  23">
            <a:extLst>
              <a:ext uri="{FF2B5EF4-FFF2-40B4-BE49-F238E27FC236}">
                <a16:creationId xmlns:a16="http://schemas.microsoft.com/office/drawing/2014/main" id="{4D691153-2B0B-6540-956E-E4241E968BDC}"/>
              </a:ext>
            </a:extLst>
          </p:cNvPr>
          <p:cNvSpPr>
            <a:spLocks noGrp="1"/>
          </p:cNvSpPr>
          <p:nvPr>
            <p:ph type="pic" sz="quarter" idx="141"/>
          </p:nvPr>
        </p:nvSpPr>
        <p:spPr>
          <a:xfrm>
            <a:off x="334963"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5" name="Espace réservé pour une image  23">
            <a:extLst>
              <a:ext uri="{FF2B5EF4-FFF2-40B4-BE49-F238E27FC236}">
                <a16:creationId xmlns:a16="http://schemas.microsoft.com/office/drawing/2014/main" id="{0E8A7AF7-EABA-9C46-90C8-D452837D8EF2}"/>
              </a:ext>
            </a:extLst>
          </p:cNvPr>
          <p:cNvSpPr>
            <a:spLocks noGrp="1"/>
          </p:cNvSpPr>
          <p:nvPr>
            <p:ph type="pic" sz="quarter" idx="142"/>
          </p:nvPr>
        </p:nvSpPr>
        <p:spPr>
          <a:xfrm>
            <a:off x="1119397"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6" name="Espace réservé pour une image  23">
            <a:extLst>
              <a:ext uri="{FF2B5EF4-FFF2-40B4-BE49-F238E27FC236}">
                <a16:creationId xmlns:a16="http://schemas.microsoft.com/office/drawing/2014/main" id="{BFB9DF69-1827-CE4E-A035-D2791DC4946D}"/>
              </a:ext>
            </a:extLst>
          </p:cNvPr>
          <p:cNvSpPr>
            <a:spLocks noGrp="1"/>
          </p:cNvSpPr>
          <p:nvPr>
            <p:ph type="pic" sz="quarter" idx="143"/>
          </p:nvPr>
        </p:nvSpPr>
        <p:spPr>
          <a:xfrm>
            <a:off x="1903831"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7" name="Espace réservé pour une image  23">
            <a:extLst>
              <a:ext uri="{FF2B5EF4-FFF2-40B4-BE49-F238E27FC236}">
                <a16:creationId xmlns:a16="http://schemas.microsoft.com/office/drawing/2014/main" id="{70EDD639-2F25-0A4C-8AC3-2D0CC9245E5C}"/>
              </a:ext>
            </a:extLst>
          </p:cNvPr>
          <p:cNvSpPr>
            <a:spLocks noGrp="1"/>
          </p:cNvSpPr>
          <p:nvPr>
            <p:ph type="pic" sz="quarter" idx="144"/>
          </p:nvPr>
        </p:nvSpPr>
        <p:spPr>
          <a:xfrm>
            <a:off x="2688265"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8" name="Espace réservé pour une image  23">
            <a:extLst>
              <a:ext uri="{FF2B5EF4-FFF2-40B4-BE49-F238E27FC236}">
                <a16:creationId xmlns:a16="http://schemas.microsoft.com/office/drawing/2014/main" id="{76A662DE-E250-164F-B4DB-0D9DABCD4F18}"/>
              </a:ext>
            </a:extLst>
          </p:cNvPr>
          <p:cNvSpPr>
            <a:spLocks noGrp="1"/>
          </p:cNvSpPr>
          <p:nvPr>
            <p:ph type="pic" sz="quarter" idx="145"/>
          </p:nvPr>
        </p:nvSpPr>
        <p:spPr>
          <a:xfrm>
            <a:off x="3472699"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99" name="Espace réservé pour une image  23">
            <a:extLst>
              <a:ext uri="{FF2B5EF4-FFF2-40B4-BE49-F238E27FC236}">
                <a16:creationId xmlns:a16="http://schemas.microsoft.com/office/drawing/2014/main" id="{F88947B2-A271-9848-943A-F54996A29857}"/>
              </a:ext>
            </a:extLst>
          </p:cNvPr>
          <p:cNvSpPr>
            <a:spLocks noGrp="1"/>
          </p:cNvSpPr>
          <p:nvPr>
            <p:ph type="pic" sz="quarter" idx="146"/>
          </p:nvPr>
        </p:nvSpPr>
        <p:spPr>
          <a:xfrm>
            <a:off x="4257133"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0" name="Espace réservé pour une image  23">
            <a:extLst>
              <a:ext uri="{FF2B5EF4-FFF2-40B4-BE49-F238E27FC236}">
                <a16:creationId xmlns:a16="http://schemas.microsoft.com/office/drawing/2014/main" id="{A34803B3-F0B0-E344-A1FB-96796D587369}"/>
              </a:ext>
            </a:extLst>
          </p:cNvPr>
          <p:cNvSpPr>
            <a:spLocks noGrp="1"/>
          </p:cNvSpPr>
          <p:nvPr>
            <p:ph type="pic" sz="quarter" idx="147"/>
          </p:nvPr>
        </p:nvSpPr>
        <p:spPr>
          <a:xfrm>
            <a:off x="5041567"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1" name="Espace réservé pour une image  23">
            <a:extLst>
              <a:ext uri="{FF2B5EF4-FFF2-40B4-BE49-F238E27FC236}">
                <a16:creationId xmlns:a16="http://schemas.microsoft.com/office/drawing/2014/main" id="{613DA7E4-2019-6145-986B-BE752F0C6C62}"/>
              </a:ext>
            </a:extLst>
          </p:cNvPr>
          <p:cNvSpPr>
            <a:spLocks noGrp="1"/>
          </p:cNvSpPr>
          <p:nvPr>
            <p:ph type="pic" sz="quarter" idx="148"/>
          </p:nvPr>
        </p:nvSpPr>
        <p:spPr>
          <a:xfrm>
            <a:off x="5826001"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2" name="Espace réservé pour une image  23">
            <a:extLst>
              <a:ext uri="{FF2B5EF4-FFF2-40B4-BE49-F238E27FC236}">
                <a16:creationId xmlns:a16="http://schemas.microsoft.com/office/drawing/2014/main" id="{B0597B31-C4CE-C643-B702-060E2F1FD715}"/>
              </a:ext>
            </a:extLst>
          </p:cNvPr>
          <p:cNvSpPr>
            <a:spLocks noGrp="1"/>
          </p:cNvSpPr>
          <p:nvPr>
            <p:ph type="pic" sz="quarter" idx="149"/>
          </p:nvPr>
        </p:nvSpPr>
        <p:spPr>
          <a:xfrm>
            <a:off x="6610435"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3" name="Espace réservé pour une image  23">
            <a:extLst>
              <a:ext uri="{FF2B5EF4-FFF2-40B4-BE49-F238E27FC236}">
                <a16:creationId xmlns:a16="http://schemas.microsoft.com/office/drawing/2014/main" id="{317CCDB7-3C54-D84D-A522-46C8F3716283}"/>
              </a:ext>
            </a:extLst>
          </p:cNvPr>
          <p:cNvSpPr>
            <a:spLocks noGrp="1"/>
          </p:cNvSpPr>
          <p:nvPr>
            <p:ph type="pic" sz="quarter" idx="150"/>
          </p:nvPr>
        </p:nvSpPr>
        <p:spPr>
          <a:xfrm>
            <a:off x="7394869"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4" name="Espace réservé pour une image  23">
            <a:extLst>
              <a:ext uri="{FF2B5EF4-FFF2-40B4-BE49-F238E27FC236}">
                <a16:creationId xmlns:a16="http://schemas.microsoft.com/office/drawing/2014/main" id="{A5E9F908-84D7-9D47-9982-EC322209467B}"/>
              </a:ext>
            </a:extLst>
          </p:cNvPr>
          <p:cNvSpPr>
            <a:spLocks noGrp="1"/>
          </p:cNvSpPr>
          <p:nvPr>
            <p:ph type="pic" sz="quarter" idx="151"/>
          </p:nvPr>
        </p:nvSpPr>
        <p:spPr>
          <a:xfrm>
            <a:off x="8179303"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5" name="Espace réservé pour une image  23">
            <a:extLst>
              <a:ext uri="{FF2B5EF4-FFF2-40B4-BE49-F238E27FC236}">
                <a16:creationId xmlns:a16="http://schemas.microsoft.com/office/drawing/2014/main" id="{D72C1998-B796-FA4C-9EBD-3478AC0538B7}"/>
              </a:ext>
            </a:extLst>
          </p:cNvPr>
          <p:cNvSpPr>
            <a:spLocks noGrp="1"/>
          </p:cNvSpPr>
          <p:nvPr>
            <p:ph type="pic" sz="quarter" idx="152"/>
          </p:nvPr>
        </p:nvSpPr>
        <p:spPr>
          <a:xfrm>
            <a:off x="8963737"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6" name="Espace réservé pour une image  23">
            <a:extLst>
              <a:ext uri="{FF2B5EF4-FFF2-40B4-BE49-F238E27FC236}">
                <a16:creationId xmlns:a16="http://schemas.microsoft.com/office/drawing/2014/main" id="{9B892453-08E1-4844-9A3A-5176771259F1}"/>
              </a:ext>
            </a:extLst>
          </p:cNvPr>
          <p:cNvSpPr>
            <a:spLocks noGrp="1"/>
          </p:cNvSpPr>
          <p:nvPr>
            <p:ph type="pic" sz="quarter" idx="153"/>
          </p:nvPr>
        </p:nvSpPr>
        <p:spPr>
          <a:xfrm>
            <a:off x="9748171"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7" name="Espace réservé pour une image  23">
            <a:extLst>
              <a:ext uri="{FF2B5EF4-FFF2-40B4-BE49-F238E27FC236}">
                <a16:creationId xmlns:a16="http://schemas.microsoft.com/office/drawing/2014/main" id="{C9A8876C-3B79-A541-81E2-54956AF762F5}"/>
              </a:ext>
            </a:extLst>
          </p:cNvPr>
          <p:cNvSpPr>
            <a:spLocks noGrp="1"/>
          </p:cNvSpPr>
          <p:nvPr>
            <p:ph type="pic" sz="quarter" idx="154"/>
          </p:nvPr>
        </p:nvSpPr>
        <p:spPr>
          <a:xfrm>
            <a:off x="10532605"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8" name="Espace réservé pour une image  23">
            <a:extLst>
              <a:ext uri="{FF2B5EF4-FFF2-40B4-BE49-F238E27FC236}">
                <a16:creationId xmlns:a16="http://schemas.microsoft.com/office/drawing/2014/main" id="{A1D0F278-3435-8049-9A20-9C0BAE2C4AC3}"/>
              </a:ext>
            </a:extLst>
          </p:cNvPr>
          <p:cNvSpPr>
            <a:spLocks noGrp="1"/>
          </p:cNvSpPr>
          <p:nvPr>
            <p:ph type="pic" sz="quarter" idx="155"/>
          </p:nvPr>
        </p:nvSpPr>
        <p:spPr>
          <a:xfrm>
            <a:off x="11317037" y="4004634"/>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09" name="Espace réservé pour une image  23">
            <a:extLst>
              <a:ext uri="{FF2B5EF4-FFF2-40B4-BE49-F238E27FC236}">
                <a16:creationId xmlns:a16="http://schemas.microsoft.com/office/drawing/2014/main" id="{7985C0B2-B734-6247-A52A-A7CA828B5D5F}"/>
              </a:ext>
            </a:extLst>
          </p:cNvPr>
          <p:cNvSpPr>
            <a:spLocks noGrp="1"/>
          </p:cNvSpPr>
          <p:nvPr>
            <p:ph type="pic" sz="quarter" idx="156"/>
          </p:nvPr>
        </p:nvSpPr>
        <p:spPr>
          <a:xfrm>
            <a:off x="334963"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0" name="Espace réservé pour une image  23">
            <a:extLst>
              <a:ext uri="{FF2B5EF4-FFF2-40B4-BE49-F238E27FC236}">
                <a16:creationId xmlns:a16="http://schemas.microsoft.com/office/drawing/2014/main" id="{9CFBA54C-5E32-AA4E-BCEF-29CF21585803}"/>
              </a:ext>
            </a:extLst>
          </p:cNvPr>
          <p:cNvSpPr>
            <a:spLocks noGrp="1"/>
          </p:cNvSpPr>
          <p:nvPr>
            <p:ph type="pic" sz="quarter" idx="157"/>
          </p:nvPr>
        </p:nvSpPr>
        <p:spPr>
          <a:xfrm>
            <a:off x="1119397"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1" name="Espace réservé pour une image  23">
            <a:extLst>
              <a:ext uri="{FF2B5EF4-FFF2-40B4-BE49-F238E27FC236}">
                <a16:creationId xmlns:a16="http://schemas.microsoft.com/office/drawing/2014/main" id="{C93C9686-D468-F044-AEC8-B36E040E5C7B}"/>
              </a:ext>
            </a:extLst>
          </p:cNvPr>
          <p:cNvSpPr>
            <a:spLocks noGrp="1"/>
          </p:cNvSpPr>
          <p:nvPr>
            <p:ph type="pic" sz="quarter" idx="158"/>
          </p:nvPr>
        </p:nvSpPr>
        <p:spPr>
          <a:xfrm>
            <a:off x="1903831"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2" name="Espace réservé pour une image  23">
            <a:extLst>
              <a:ext uri="{FF2B5EF4-FFF2-40B4-BE49-F238E27FC236}">
                <a16:creationId xmlns:a16="http://schemas.microsoft.com/office/drawing/2014/main" id="{1AB2F1F0-6BB4-3A47-907C-D9C2F5251679}"/>
              </a:ext>
            </a:extLst>
          </p:cNvPr>
          <p:cNvSpPr>
            <a:spLocks noGrp="1"/>
          </p:cNvSpPr>
          <p:nvPr>
            <p:ph type="pic" sz="quarter" idx="159"/>
          </p:nvPr>
        </p:nvSpPr>
        <p:spPr>
          <a:xfrm>
            <a:off x="2688265"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3" name="Espace réservé pour une image  23">
            <a:extLst>
              <a:ext uri="{FF2B5EF4-FFF2-40B4-BE49-F238E27FC236}">
                <a16:creationId xmlns:a16="http://schemas.microsoft.com/office/drawing/2014/main" id="{BAA7A907-852B-B945-A667-B9758529EDAC}"/>
              </a:ext>
            </a:extLst>
          </p:cNvPr>
          <p:cNvSpPr>
            <a:spLocks noGrp="1"/>
          </p:cNvSpPr>
          <p:nvPr>
            <p:ph type="pic" sz="quarter" idx="160"/>
          </p:nvPr>
        </p:nvSpPr>
        <p:spPr>
          <a:xfrm>
            <a:off x="3472699"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4" name="Espace réservé pour une image  23">
            <a:extLst>
              <a:ext uri="{FF2B5EF4-FFF2-40B4-BE49-F238E27FC236}">
                <a16:creationId xmlns:a16="http://schemas.microsoft.com/office/drawing/2014/main" id="{892A76F6-D785-4044-BC14-B17D879B0BAC}"/>
              </a:ext>
            </a:extLst>
          </p:cNvPr>
          <p:cNvSpPr>
            <a:spLocks noGrp="1"/>
          </p:cNvSpPr>
          <p:nvPr>
            <p:ph type="pic" sz="quarter" idx="161"/>
          </p:nvPr>
        </p:nvSpPr>
        <p:spPr>
          <a:xfrm>
            <a:off x="4257133"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5" name="Espace réservé pour une image  23">
            <a:extLst>
              <a:ext uri="{FF2B5EF4-FFF2-40B4-BE49-F238E27FC236}">
                <a16:creationId xmlns:a16="http://schemas.microsoft.com/office/drawing/2014/main" id="{70F730AF-016D-B043-9C32-DF771EA03C0B}"/>
              </a:ext>
            </a:extLst>
          </p:cNvPr>
          <p:cNvSpPr>
            <a:spLocks noGrp="1"/>
          </p:cNvSpPr>
          <p:nvPr>
            <p:ph type="pic" sz="quarter" idx="162"/>
          </p:nvPr>
        </p:nvSpPr>
        <p:spPr>
          <a:xfrm>
            <a:off x="5041567"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6" name="Espace réservé pour une image  23">
            <a:extLst>
              <a:ext uri="{FF2B5EF4-FFF2-40B4-BE49-F238E27FC236}">
                <a16:creationId xmlns:a16="http://schemas.microsoft.com/office/drawing/2014/main" id="{06F0B930-8C41-9B4D-808C-B221BB333AC9}"/>
              </a:ext>
            </a:extLst>
          </p:cNvPr>
          <p:cNvSpPr>
            <a:spLocks noGrp="1"/>
          </p:cNvSpPr>
          <p:nvPr>
            <p:ph type="pic" sz="quarter" idx="163"/>
          </p:nvPr>
        </p:nvSpPr>
        <p:spPr>
          <a:xfrm>
            <a:off x="5826001"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7" name="Espace réservé pour une image  23">
            <a:extLst>
              <a:ext uri="{FF2B5EF4-FFF2-40B4-BE49-F238E27FC236}">
                <a16:creationId xmlns:a16="http://schemas.microsoft.com/office/drawing/2014/main" id="{36BE5241-B8C3-4C4A-B075-28E4C41EBB8A}"/>
              </a:ext>
            </a:extLst>
          </p:cNvPr>
          <p:cNvSpPr>
            <a:spLocks noGrp="1"/>
          </p:cNvSpPr>
          <p:nvPr>
            <p:ph type="pic" sz="quarter" idx="164"/>
          </p:nvPr>
        </p:nvSpPr>
        <p:spPr>
          <a:xfrm>
            <a:off x="6610435"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8" name="Espace réservé pour une image  23">
            <a:extLst>
              <a:ext uri="{FF2B5EF4-FFF2-40B4-BE49-F238E27FC236}">
                <a16:creationId xmlns:a16="http://schemas.microsoft.com/office/drawing/2014/main" id="{C6C9E230-CD98-6748-89F3-A649925CEE7B}"/>
              </a:ext>
            </a:extLst>
          </p:cNvPr>
          <p:cNvSpPr>
            <a:spLocks noGrp="1"/>
          </p:cNvSpPr>
          <p:nvPr>
            <p:ph type="pic" sz="quarter" idx="165"/>
          </p:nvPr>
        </p:nvSpPr>
        <p:spPr>
          <a:xfrm>
            <a:off x="7394869"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19" name="Espace réservé pour une image  23">
            <a:extLst>
              <a:ext uri="{FF2B5EF4-FFF2-40B4-BE49-F238E27FC236}">
                <a16:creationId xmlns:a16="http://schemas.microsoft.com/office/drawing/2014/main" id="{6593B829-42ED-0546-8803-950A12E3DA45}"/>
              </a:ext>
            </a:extLst>
          </p:cNvPr>
          <p:cNvSpPr>
            <a:spLocks noGrp="1"/>
          </p:cNvSpPr>
          <p:nvPr>
            <p:ph type="pic" sz="quarter" idx="166"/>
          </p:nvPr>
        </p:nvSpPr>
        <p:spPr>
          <a:xfrm>
            <a:off x="8179303"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0" name="Espace réservé pour une image  23">
            <a:extLst>
              <a:ext uri="{FF2B5EF4-FFF2-40B4-BE49-F238E27FC236}">
                <a16:creationId xmlns:a16="http://schemas.microsoft.com/office/drawing/2014/main" id="{8217802C-0D47-F64B-8ECB-2C3C1B252E7A}"/>
              </a:ext>
            </a:extLst>
          </p:cNvPr>
          <p:cNvSpPr>
            <a:spLocks noGrp="1"/>
          </p:cNvSpPr>
          <p:nvPr>
            <p:ph type="pic" sz="quarter" idx="167"/>
          </p:nvPr>
        </p:nvSpPr>
        <p:spPr>
          <a:xfrm>
            <a:off x="8963737"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1" name="Espace réservé pour une image  23">
            <a:extLst>
              <a:ext uri="{FF2B5EF4-FFF2-40B4-BE49-F238E27FC236}">
                <a16:creationId xmlns:a16="http://schemas.microsoft.com/office/drawing/2014/main" id="{A76C5E56-6E94-3B41-B15F-D1037AA3CA24}"/>
              </a:ext>
            </a:extLst>
          </p:cNvPr>
          <p:cNvSpPr>
            <a:spLocks noGrp="1"/>
          </p:cNvSpPr>
          <p:nvPr>
            <p:ph type="pic" sz="quarter" idx="168"/>
          </p:nvPr>
        </p:nvSpPr>
        <p:spPr>
          <a:xfrm>
            <a:off x="9748171"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2" name="Espace réservé pour une image  23">
            <a:extLst>
              <a:ext uri="{FF2B5EF4-FFF2-40B4-BE49-F238E27FC236}">
                <a16:creationId xmlns:a16="http://schemas.microsoft.com/office/drawing/2014/main" id="{49B4D327-2D5A-7C43-8E32-8764B068C462}"/>
              </a:ext>
            </a:extLst>
          </p:cNvPr>
          <p:cNvSpPr>
            <a:spLocks noGrp="1"/>
          </p:cNvSpPr>
          <p:nvPr>
            <p:ph type="pic" sz="quarter" idx="169"/>
          </p:nvPr>
        </p:nvSpPr>
        <p:spPr>
          <a:xfrm>
            <a:off x="10532605"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3" name="Espace réservé pour une image  23">
            <a:extLst>
              <a:ext uri="{FF2B5EF4-FFF2-40B4-BE49-F238E27FC236}">
                <a16:creationId xmlns:a16="http://schemas.microsoft.com/office/drawing/2014/main" id="{9E8CE2A3-7C8F-1545-ABC3-C36B998E3E97}"/>
              </a:ext>
            </a:extLst>
          </p:cNvPr>
          <p:cNvSpPr>
            <a:spLocks noGrp="1"/>
          </p:cNvSpPr>
          <p:nvPr>
            <p:ph type="pic" sz="quarter" idx="170"/>
          </p:nvPr>
        </p:nvSpPr>
        <p:spPr>
          <a:xfrm>
            <a:off x="11317037" y="4844606"/>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4" name="Espace réservé pour une image  23">
            <a:extLst>
              <a:ext uri="{FF2B5EF4-FFF2-40B4-BE49-F238E27FC236}">
                <a16:creationId xmlns:a16="http://schemas.microsoft.com/office/drawing/2014/main" id="{FF1765EB-AD43-6341-AB25-307CB06CCF9A}"/>
              </a:ext>
            </a:extLst>
          </p:cNvPr>
          <p:cNvSpPr>
            <a:spLocks noGrp="1"/>
          </p:cNvSpPr>
          <p:nvPr>
            <p:ph type="pic" sz="quarter" idx="171"/>
          </p:nvPr>
        </p:nvSpPr>
        <p:spPr>
          <a:xfrm>
            <a:off x="334963"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5" name="Espace réservé pour une image  23">
            <a:extLst>
              <a:ext uri="{FF2B5EF4-FFF2-40B4-BE49-F238E27FC236}">
                <a16:creationId xmlns:a16="http://schemas.microsoft.com/office/drawing/2014/main" id="{42A7DEB5-2F53-5A40-A15F-640B4E69F6D1}"/>
              </a:ext>
            </a:extLst>
          </p:cNvPr>
          <p:cNvSpPr>
            <a:spLocks noGrp="1"/>
          </p:cNvSpPr>
          <p:nvPr>
            <p:ph type="pic" sz="quarter" idx="172"/>
          </p:nvPr>
        </p:nvSpPr>
        <p:spPr>
          <a:xfrm>
            <a:off x="1119397"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6" name="Espace réservé pour une image  23">
            <a:extLst>
              <a:ext uri="{FF2B5EF4-FFF2-40B4-BE49-F238E27FC236}">
                <a16:creationId xmlns:a16="http://schemas.microsoft.com/office/drawing/2014/main" id="{CF0C988D-0A5C-CD4D-9223-6092C8EF32AC}"/>
              </a:ext>
            </a:extLst>
          </p:cNvPr>
          <p:cNvSpPr>
            <a:spLocks noGrp="1"/>
          </p:cNvSpPr>
          <p:nvPr>
            <p:ph type="pic" sz="quarter" idx="173"/>
          </p:nvPr>
        </p:nvSpPr>
        <p:spPr>
          <a:xfrm>
            <a:off x="1903831"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7" name="Espace réservé pour une image  23">
            <a:extLst>
              <a:ext uri="{FF2B5EF4-FFF2-40B4-BE49-F238E27FC236}">
                <a16:creationId xmlns:a16="http://schemas.microsoft.com/office/drawing/2014/main" id="{6CF9BBBD-9AE9-B940-9069-1BA5F74FE184}"/>
              </a:ext>
            </a:extLst>
          </p:cNvPr>
          <p:cNvSpPr>
            <a:spLocks noGrp="1"/>
          </p:cNvSpPr>
          <p:nvPr>
            <p:ph type="pic" sz="quarter" idx="174"/>
          </p:nvPr>
        </p:nvSpPr>
        <p:spPr>
          <a:xfrm>
            <a:off x="2688265"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8" name="Espace réservé pour une image  23">
            <a:extLst>
              <a:ext uri="{FF2B5EF4-FFF2-40B4-BE49-F238E27FC236}">
                <a16:creationId xmlns:a16="http://schemas.microsoft.com/office/drawing/2014/main" id="{FBEC9710-B1C3-904D-9412-1079970DC725}"/>
              </a:ext>
            </a:extLst>
          </p:cNvPr>
          <p:cNvSpPr>
            <a:spLocks noGrp="1"/>
          </p:cNvSpPr>
          <p:nvPr>
            <p:ph type="pic" sz="quarter" idx="175"/>
          </p:nvPr>
        </p:nvSpPr>
        <p:spPr>
          <a:xfrm>
            <a:off x="3472699"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29" name="Espace réservé pour une image  23">
            <a:extLst>
              <a:ext uri="{FF2B5EF4-FFF2-40B4-BE49-F238E27FC236}">
                <a16:creationId xmlns:a16="http://schemas.microsoft.com/office/drawing/2014/main" id="{936B8CD5-B4BE-7040-A841-C97BEA0F7A69}"/>
              </a:ext>
            </a:extLst>
          </p:cNvPr>
          <p:cNvSpPr>
            <a:spLocks noGrp="1"/>
          </p:cNvSpPr>
          <p:nvPr>
            <p:ph type="pic" sz="quarter" idx="176"/>
          </p:nvPr>
        </p:nvSpPr>
        <p:spPr>
          <a:xfrm>
            <a:off x="4257133"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0" name="Espace réservé pour une image  23">
            <a:extLst>
              <a:ext uri="{FF2B5EF4-FFF2-40B4-BE49-F238E27FC236}">
                <a16:creationId xmlns:a16="http://schemas.microsoft.com/office/drawing/2014/main" id="{617106B7-79ED-3344-B3AE-F6C488981082}"/>
              </a:ext>
            </a:extLst>
          </p:cNvPr>
          <p:cNvSpPr>
            <a:spLocks noGrp="1"/>
          </p:cNvSpPr>
          <p:nvPr>
            <p:ph type="pic" sz="quarter" idx="177"/>
          </p:nvPr>
        </p:nvSpPr>
        <p:spPr>
          <a:xfrm>
            <a:off x="5041567"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1" name="Espace réservé pour une image  23">
            <a:extLst>
              <a:ext uri="{FF2B5EF4-FFF2-40B4-BE49-F238E27FC236}">
                <a16:creationId xmlns:a16="http://schemas.microsoft.com/office/drawing/2014/main" id="{C98F8597-34F8-0F47-8155-B81389F6289C}"/>
              </a:ext>
            </a:extLst>
          </p:cNvPr>
          <p:cNvSpPr>
            <a:spLocks noGrp="1"/>
          </p:cNvSpPr>
          <p:nvPr>
            <p:ph type="pic" sz="quarter" idx="178"/>
          </p:nvPr>
        </p:nvSpPr>
        <p:spPr>
          <a:xfrm>
            <a:off x="5826001"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2" name="Espace réservé pour une image  23">
            <a:extLst>
              <a:ext uri="{FF2B5EF4-FFF2-40B4-BE49-F238E27FC236}">
                <a16:creationId xmlns:a16="http://schemas.microsoft.com/office/drawing/2014/main" id="{0ADC4159-4327-044C-8A58-3DC5885CCF94}"/>
              </a:ext>
            </a:extLst>
          </p:cNvPr>
          <p:cNvSpPr>
            <a:spLocks noGrp="1"/>
          </p:cNvSpPr>
          <p:nvPr>
            <p:ph type="pic" sz="quarter" idx="179"/>
          </p:nvPr>
        </p:nvSpPr>
        <p:spPr>
          <a:xfrm>
            <a:off x="6610435"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3" name="Espace réservé pour une image  23">
            <a:extLst>
              <a:ext uri="{FF2B5EF4-FFF2-40B4-BE49-F238E27FC236}">
                <a16:creationId xmlns:a16="http://schemas.microsoft.com/office/drawing/2014/main" id="{0F26ADD2-52D4-9343-90EA-D7C0D83FBB1F}"/>
              </a:ext>
            </a:extLst>
          </p:cNvPr>
          <p:cNvSpPr>
            <a:spLocks noGrp="1"/>
          </p:cNvSpPr>
          <p:nvPr>
            <p:ph type="pic" sz="quarter" idx="180"/>
          </p:nvPr>
        </p:nvSpPr>
        <p:spPr>
          <a:xfrm>
            <a:off x="7394869"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4" name="Espace réservé pour une image  23">
            <a:extLst>
              <a:ext uri="{FF2B5EF4-FFF2-40B4-BE49-F238E27FC236}">
                <a16:creationId xmlns:a16="http://schemas.microsoft.com/office/drawing/2014/main" id="{B64FE112-7EE4-A446-9F66-3BE96D949323}"/>
              </a:ext>
            </a:extLst>
          </p:cNvPr>
          <p:cNvSpPr>
            <a:spLocks noGrp="1"/>
          </p:cNvSpPr>
          <p:nvPr>
            <p:ph type="pic" sz="quarter" idx="181"/>
          </p:nvPr>
        </p:nvSpPr>
        <p:spPr>
          <a:xfrm>
            <a:off x="8179303"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5" name="Espace réservé pour une image  23">
            <a:extLst>
              <a:ext uri="{FF2B5EF4-FFF2-40B4-BE49-F238E27FC236}">
                <a16:creationId xmlns:a16="http://schemas.microsoft.com/office/drawing/2014/main" id="{518878A3-0705-8444-9FA8-D8086E770992}"/>
              </a:ext>
            </a:extLst>
          </p:cNvPr>
          <p:cNvSpPr>
            <a:spLocks noGrp="1"/>
          </p:cNvSpPr>
          <p:nvPr>
            <p:ph type="pic" sz="quarter" idx="182"/>
          </p:nvPr>
        </p:nvSpPr>
        <p:spPr>
          <a:xfrm>
            <a:off x="8963737"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6" name="Espace réservé pour une image  23">
            <a:extLst>
              <a:ext uri="{FF2B5EF4-FFF2-40B4-BE49-F238E27FC236}">
                <a16:creationId xmlns:a16="http://schemas.microsoft.com/office/drawing/2014/main" id="{B4BB2F3A-35CA-4044-8B05-1215EFCDD9DD}"/>
              </a:ext>
            </a:extLst>
          </p:cNvPr>
          <p:cNvSpPr>
            <a:spLocks noGrp="1"/>
          </p:cNvSpPr>
          <p:nvPr>
            <p:ph type="pic" sz="quarter" idx="183"/>
          </p:nvPr>
        </p:nvSpPr>
        <p:spPr>
          <a:xfrm>
            <a:off x="9748171"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7" name="Espace réservé pour une image  23">
            <a:extLst>
              <a:ext uri="{FF2B5EF4-FFF2-40B4-BE49-F238E27FC236}">
                <a16:creationId xmlns:a16="http://schemas.microsoft.com/office/drawing/2014/main" id="{BE8989D0-4861-9941-97AE-831D05B0E641}"/>
              </a:ext>
            </a:extLst>
          </p:cNvPr>
          <p:cNvSpPr>
            <a:spLocks noGrp="1"/>
          </p:cNvSpPr>
          <p:nvPr>
            <p:ph type="pic" sz="quarter" idx="184"/>
          </p:nvPr>
        </p:nvSpPr>
        <p:spPr>
          <a:xfrm>
            <a:off x="10532605"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38" name="Espace réservé pour une image  23">
            <a:extLst>
              <a:ext uri="{FF2B5EF4-FFF2-40B4-BE49-F238E27FC236}">
                <a16:creationId xmlns:a16="http://schemas.microsoft.com/office/drawing/2014/main" id="{FBBBFE04-527F-2044-A0F5-E93E1FB2B1D0}"/>
              </a:ext>
            </a:extLst>
          </p:cNvPr>
          <p:cNvSpPr>
            <a:spLocks noGrp="1"/>
          </p:cNvSpPr>
          <p:nvPr>
            <p:ph type="pic" sz="quarter" idx="185"/>
          </p:nvPr>
        </p:nvSpPr>
        <p:spPr>
          <a:xfrm>
            <a:off x="11317037" y="5684578"/>
            <a:ext cx="540000" cy="540000"/>
          </a:xfrm>
        </p:spPr>
        <p:txBody>
          <a:bodyPr anchor="ctr">
            <a:noAutofit/>
          </a:bodyPr>
          <a:lstStyle>
            <a:lvl1pPr marL="0" indent="0" algn="ctr">
              <a:buNone/>
              <a:defRPr sz="800" b="0" i="0">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Tree>
    <p:extLst>
      <p:ext uri="{BB962C8B-B14F-4D97-AF65-F5344CB8AC3E}">
        <p14:creationId xmlns:p14="http://schemas.microsoft.com/office/powerpoint/2010/main" val="136891451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8_Vide">
    <p:spTree>
      <p:nvGrpSpPr>
        <p:cNvPr id="1" name=""/>
        <p:cNvGrpSpPr/>
        <p:nvPr/>
      </p:nvGrpSpPr>
      <p:grpSpPr>
        <a:xfrm>
          <a:off x="0" y="0"/>
          <a:ext cx="0" cy="0"/>
          <a:chOff x="0" y="0"/>
          <a:chExt cx="0" cy="0"/>
        </a:xfrm>
      </p:grpSpPr>
      <p:sp>
        <p:nvSpPr>
          <p:cNvPr id="47" name="Rectangle 46">
            <a:extLst>
              <a:ext uri="{FF2B5EF4-FFF2-40B4-BE49-F238E27FC236}">
                <a16:creationId xmlns:a16="http://schemas.microsoft.com/office/drawing/2014/main" id="{503629C6-B068-7849-A001-002FEE66A704}"/>
              </a:ext>
            </a:extLst>
          </p:cNvPr>
          <p:cNvSpPr/>
          <p:nvPr userDrawn="1"/>
        </p:nvSpPr>
        <p:spPr>
          <a:xfrm>
            <a:off x="0" y="0"/>
            <a:ext cx="12192000" cy="6858000"/>
          </a:xfrm>
          <a:prstGeom prst="rect">
            <a:avLst/>
          </a:prstGeom>
          <a:solidFill>
            <a:srgbClr val="96C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a:latin typeface="Calibri Light" panose="020F0302020204030204" pitchFamily="34" charset="0"/>
              <a:cs typeface="Calibri Light" panose="020F0302020204030204" pitchFamily="34" charset="0"/>
            </a:endParaRPr>
          </a:p>
        </p:txBody>
      </p:sp>
      <p:sp>
        <p:nvSpPr>
          <p:cNvPr id="8" name="Espace réservé pour une image  23">
            <a:extLst>
              <a:ext uri="{FF2B5EF4-FFF2-40B4-BE49-F238E27FC236}">
                <a16:creationId xmlns:a16="http://schemas.microsoft.com/office/drawing/2014/main" id="{5AB47537-32CE-5C4A-B313-FC903CC181C3}"/>
              </a:ext>
            </a:extLst>
          </p:cNvPr>
          <p:cNvSpPr>
            <a:spLocks noGrp="1"/>
          </p:cNvSpPr>
          <p:nvPr>
            <p:ph type="pic" sz="quarter" idx="81"/>
          </p:nvPr>
        </p:nvSpPr>
        <p:spPr>
          <a:xfrm>
            <a:off x="334963"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3" name="Espace réservé pour une image  23">
            <a:extLst>
              <a:ext uri="{FF2B5EF4-FFF2-40B4-BE49-F238E27FC236}">
                <a16:creationId xmlns:a16="http://schemas.microsoft.com/office/drawing/2014/main" id="{99DF56AB-7E3A-6748-9A7D-ED6407D95261}"/>
              </a:ext>
            </a:extLst>
          </p:cNvPr>
          <p:cNvSpPr>
            <a:spLocks noGrp="1"/>
          </p:cNvSpPr>
          <p:nvPr>
            <p:ph type="pic" sz="quarter" idx="82"/>
          </p:nvPr>
        </p:nvSpPr>
        <p:spPr>
          <a:xfrm>
            <a:off x="1638017"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4" name="Espace réservé pour une image  23">
            <a:extLst>
              <a:ext uri="{FF2B5EF4-FFF2-40B4-BE49-F238E27FC236}">
                <a16:creationId xmlns:a16="http://schemas.microsoft.com/office/drawing/2014/main" id="{E438390F-E8BF-1240-AA5A-BF1D34428D4C}"/>
              </a:ext>
            </a:extLst>
          </p:cNvPr>
          <p:cNvSpPr>
            <a:spLocks noGrp="1"/>
          </p:cNvSpPr>
          <p:nvPr>
            <p:ph type="pic" sz="quarter" idx="83"/>
          </p:nvPr>
        </p:nvSpPr>
        <p:spPr>
          <a:xfrm>
            <a:off x="2941071"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5" name="Espace réservé pour une image  23">
            <a:extLst>
              <a:ext uri="{FF2B5EF4-FFF2-40B4-BE49-F238E27FC236}">
                <a16:creationId xmlns:a16="http://schemas.microsoft.com/office/drawing/2014/main" id="{A3C142ED-8809-9641-ABAF-DCF33DF94B44}"/>
              </a:ext>
            </a:extLst>
          </p:cNvPr>
          <p:cNvSpPr>
            <a:spLocks noGrp="1"/>
          </p:cNvSpPr>
          <p:nvPr>
            <p:ph type="pic" sz="quarter" idx="84"/>
          </p:nvPr>
        </p:nvSpPr>
        <p:spPr>
          <a:xfrm>
            <a:off x="4244125"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6" name="Espace réservé pour une image  23">
            <a:extLst>
              <a:ext uri="{FF2B5EF4-FFF2-40B4-BE49-F238E27FC236}">
                <a16:creationId xmlns:a16="http://schemas.microsoft.com/office/drawing/2014/main" id="{17C425E5-423E-364E-BA94-D95D05C38A50}"/>
              </a:ext>
            </a:extLst>
          </p:cNvPr>
          <p:cNvSpPr>
            <a:spLocks noGrp="1"/>
          </p:cNvSpPr>
          <p:nvPr>
            <p:ph type="pic" sz="quarter" idx="85"/>
          </p:nvPr>
        </p:nvSpPr>
        <p:spPr>
          <a:xfrm>
            <a:off x="5547179"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7" name="Espace réservé pour une image  23">
            <a:extLst>
              <a:ext uri="{FF2B5EF4-FFF2-40B4-BE49-F238E27FC236}">
                <a16:creationId xmlns:a16="http://schemas.microsoft.com/office/drawing/2014/main" id="{1ECD46F8-EBC7-B34F-92EF-6A4FFDF7F764}"/>
              </a:ext>
            </a:extLst>
          </p:cNvPr>
          <p:cNvSpPr>
            <a:spLocks noGrp="1"/>
          </p:cNvSpPr>
          <p:nvPr>
            <p:ph type="pic" sz="quarter" idx="86"/>
          </p:nvPr>
        </p:nvSpPr>
        <p:spPr>
          <a:xfrm>
            <a:off x="6850233"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8" name="Espace réservé pour une image  23">
            <a:extLst>
              <a:ext uri="{FF2B5EF4-FFF2-40B4-BE49-F238E27FC236}">
                <a16:creationId xmlns:a16="http://schemas.microsoft.com/office/drawing/2014/main" id="{C0BB20A0-FDA8-214B-B856-6A8694841FDF}"/>
              </a:ext>
            </a:extLst>
          </p:cNvPr>
          <p:cNvSpPr>
            <a:spLocks noGrp="1"/>
          </p:cNvSpPr>
          <p:nvPr>
            <p:ph type="pic" sz="quarter" idx="87"/>
          </p:nvPr>
        </p:nvSpPr>
        <p:spPr>
          <a:xfrm>
            <a:off x="8153287"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59" name="Espace réservé pour une image  23">
            <a:extLst>
              <a:ext uri="{FF2B5EF4-FFF2-40B4-BE49-F238E27FC236}">
                <a16:creationId xmlns:a16="http://schemas.microsoft.com/office/drawing/2014/main" id="{D9034F41-E8F3-3E4F-A016-4818A93148C0}"/>
              </a:ext>
            </a:extLst>
          </p:cNvPr>
          <p:cNvSpPr>
            <a:spLocks noGrp="1"/>
          </p:cNvSpPr>
          <p:nvPr>
            <p:ph type="pic" sz="quarter" idx="88"/>
          </p:nvPr>
        </p:nvSpPr>
        <p:spPr>
          <a:xfrm>
            <a:off x="9456341"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1" name="Espace réservé pour une image  23">
            <a:extLst>
              <a:ext uri="{FF2B5EF4-FFF2-40B4-BE49-F238E27FC236}">
                <a16:creationId xmlns:a16="http://schemas.microsoft.com/office/drawing/2014/main" id="{E8C77557-8B32-9A42-997B-BE32B928DF2C}"/>
              </a:ext>
            </a:extLst>
          </p:cNvPr>
          <p:cNvSpPr>
            <a:spLocks noGrp="1"/>
          </p:cNvSpPr>
          <p:nvPr>
            <p:ph type="pic" sz="quarter" idx="90"/>
          </p:nvPr>
        </p:nvSpPr>
        <p:spPr>
          <a:xfrm>
            <a:off x="10759394" y="145466"/>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2" name="Espace réservé pour une image  23">
            <a:extLst>
              <a:ext uri="{FF2B5EF4-FFF2-40B4-BE49-F238E27FC236}">
                <a16:creationId xmlns:a16="http://schemas.microsoft.com/office/drawing/2014/main" id="{566EC49C-BEC7-A040-9E80-1B4BA2A128E4}"/>
              </a:ext>
            </a:extLst>
          </p:cNvPr>
          <p:cNvSpPr>
            <a:spLocks noGrp="1"/>
          </p:cNvSpPr>
          <p:nvPr>
            <p:ph type="pic" sz="quarter" idx="91"/>
          </p:nvPr>
        </p:nvSpPr>
        <p:spPr>
          <a:xfrm>
            <a:off x="334963"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3" name="Espace réservé pour une image  23">
            <a:extLst>
              <a:ext uri="{FF2B5EF4-FFF2-40B4-BE49-F238E27FC236}">
                <a16:creationId xmlns:a16="http://schemas.microsoft.com/office/drawing/2014/main" id="{AE24E7C3-1480-5045-B886-0C68FDA566FB}"/>
              </a:ext>
            </a:extLst>
          </p:cNvPr>
          <p:cNvSpPr>
            <a:spLocks noGrp="1"/>
          </p:cNvSpPr>
          <p:nvPr>
            <p:ph type="pic" sz="quarter" idx="92"/>
          </p:nvPr>
        </p:nvSpPr>
        <p:spPr>
          <a:xfrm>
            <a:off x="1638017"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4" name="Espace réservé pour une image  23">
            <a:extLst>
              <a:ext uri="{FF2B5EF4-FFF2-40B4-BE49-F238E27FC236}">
                <a16:creationId xmlns:a16="http://schemas.microsoft.com/office/drawing/2014/main" id="{85E1DF91-46AA-BF41-878A-EA886B38A647}"/>
              </a:ext>
            </a:extLst>
          </p:cNvPr>
          <p:cNvSpPr>
            <a:spLocks noGrp="1"/>
          </p:cNvSpPr>
          <p:nvPr>
            <p:ph type="pic" sz="quarter" idx="93"/>
          </p:nvPr>
        </p:nvSpPr>
        <p:spPr>
          <a:xfrm>
            <a:off x="2941071"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5" name="Espace réservé pour une image  23">
            <a:extLst>
              <a:ext uri="{FF2B5EF4-FFF2-40B4-BE49-F238E27FC236}">
                <a16:creationId xmlns:a16="http://schemas.microsoft.com/office/drawing/2014/main" id="{6E112454-4BB5-D44F-9A46-070D477D1E18}"/>
              </a:ext>
            </a:extLst>
          </p:cNvPr>
          <p:cNvSpPr>
            <a:spLocks noGrp="1"/>
          </p:cNvSpPr>
          <p:nvPr>
            <p:ph type="pic" sz="quarter" idx="94"/>
          </p:nvPr>
        </p:nvSpPr>
        <p:spPr>
          <a:xfrm>
            <a:off x="4244125"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6" name="Espace réservé pour une image  23">
            <a:extLst>
              <a:ext uri="{FF2B5EF4-FFF2-40B4-BE49-F238E27FC236}">
                <a16:creationId xmlns:a16="http://schemas.microsoft.com/office/drawing/2014/main" id="{CEC9D825-F7F3-8746-98DF-E96BBE436A7C}"/>
              </a:ext>
            </a:extLst>
          </p:cNvPr>
          <p:cNvSpPr>
            <a:spLocks noGrp="1"/>
          </p:cNvSpPr>
          <p:nvPr>
            <p:ph type="pic" sz="quarter" idx="95"/>
          </p:nvPr>
        </p:nvSpPr>
        <p:spPr>
          <a:xfrm>
            <a:off x="5547179"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7" name="Espace réservé pour une image  23">
            <a:extLst>
              <a:ext uri="{FF2B5EF4-FFF2-40B4-BE49-F238E27FC236}">
                <a16:creationId xmlns:a16="http://schemas.microsoft.com/office/drawing/2014/main" id="{33911050-E040-F846-A509-EEF9274E9DAE}"/>
              </a:ext>
            </a:extLst>
          </p:cNvPr>
          <p:cNvSpPr>
            <a:spLocks noGrp="1"/>
          </p:cNvSpPr>
          <p:nvPr>
            <p:ph type="pic" sz="quarter" idx="96"/>
          </p:nvPr>
        </p:nvSpPr>
        <p:spPr>
          <a:xfrm>
            <a:off x="6850233"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8" name="Espace réservé pour une image  23">
            <a:extLst>
              <a:ext uri="{FF2B5EF4-FFF2-40B4-BE49-F238E27FC236}">
                <a16:creationId xmlns:a16="http://schemas.microsoft.com/office/drawing/2014/main" id="{BF4C5E86-5F1E-DC47-B76C-C4A1213C9D32}"/>
              </a:ext>
            </a:extLst>
          </p:cNvPr>
          <p:cNvSpPr>
            <a:spLocks noGrp="1"/>
          </p:cNvSpPr>
          <p:nvPr>
            <p:ph type="pic" sz="quarter" idx="97"/>
          </p:nvPr>
        </p:nvSpPr>
        <p:spPr>
          <a:xfrm>
            <a:off x="8153287"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69" name="Espace réservé pour une image  23">
            <a:extLst>
              <a:ext uri="{FF2B5EF4-FFF2-40B4-BE49-F238E27FC236}">
                <a16:creationId xmlns:a16="http://schemas.microsoft.com/office/drawing/2014/main" id="{9769931D-D1C3-D145-8FDE-0E040275E12F}"/>
              </a:ext>
            </a:extLst>
          </p:cNvPr>
          <p:cNvSpPr>
            <a:spLocks noGrp="1"/>
          </p:cNvSpPr>
          <p:nvPr>
            <p:ph type="pic" sz="quarter" idx="98"/>
          </p:nvPr>
        </p:nvSpPr>
        <p:spPr>
          <a:xfrm>
            <a:off x="9456341"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0" name="Espace réservé pour une image  23">
            <a:extLst>
              <a:ext uri="{FF2B5EF4-FFF2-40B4-BE49-F238E27FC236}">
                <a16:creationId xmlns:a16="http://schemas.microsoft.com/office/drawing/2014/main" id="{E86F173E-3418-0548-BC18-D95B8124B114}"/>
              </a:ext>
            </a:extLst>
          </p:cNvPr>
          <p:cNvSpPr>
            <a:spLocks noGrp="1"/>
          </p:cNvSpPr>
          <p:nvPr>
            <p:ph type="pic" sz="quarter" idx="99"/>
          </p:nvPr>
        </p:nvSpPr>
        <p:spPr>
          <a:xfrm>
            <a:off x="10759394" y="1506434"/>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1" name="Espace réservé pour une image  23">
            <a:extLst>
              <a:ext uri="{FF2B5EF4-FFF2-40B4-BE49-F238E27FC236}">
                <a16:creationId xmlns:a16="http://schemas.microsoft.com/office/drawing/2014/main" id="{E2C91CC2-D0FE-694E-AAC5-3A50D2A45BF6}"/>
              </a:ext>
            </a:extLst>
          </p:cNvPr>
          <p:cNvSpPr>
            <a:spLocks noGrp="1"/>
          </p:cNvSpPr>
          <p:nvPr>
            <p:ph type="pic" sz="quarter" idx="100"/>
          </p:nvPr>
        </p:nvSpPr>
        <p:spPr>
          <a:xfrm>
            <a:off x="334963"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2" name="Espace réservé pour une image  23">
            <a:extLst>
              <a:ext uri="{FF2B5EF4-FFF2-40B4-BE49-F238E27FC236}">
                <a16:creationId xmlns:a16="http://schemas.microsoft.com/office/drawing/2014/main" id="{DC39B2A9-F02A-2E41-97B0-6F95C6121AC9}"/>
              </a:ext>
            </a:extLst>
          </p:cNvPr>
          <p:cNvSpPr>
            <a:spLocks noGrp="1"/>
          </p:cNvSpPr>
          <p:nvPr>
            <p:ph type="pic" sz="quarter" idx="101"/>
          </p:nvPr>
        </p:nvSpPr>
        <p:spPr>
          <a:xfrm>
            <a:off x="1638017"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3" name="Espace réservé pour une image  23">
            <a:extLst>
              <a:ext uri="{FF2B5EF4-FFF2-40B4-BE49-F238E27FC236}">
                <a16:creationId xmlns:a16="http://schemas.microsoft.com/office/drawing/2014/main" id="{AFA44B87-0D20-B74B-976E-1FB4674F3078}"/>
              </a:ext>
            </a:extLst>
          </p:cNvPr>
          <p:cNvSpPr>
            <a:spLocks noGrp="1"/>
          </p:cNvSpPr>
          <p:nvPr>
            <p:ph type="pic" sz="quarter" idx="102"/>
          </p:nvPr>
        </p:nvSpPr>
        <p:spPr>
          <a:xfrm>
            <a:off x="2941071"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4" name="Espace réservé pour une image  23">
            <a:extLst>
              <a:ext uri="{FF2B5EF4-FFF2-40B4-BE49-F238E27FC236}">
                <a16:creationId xmlns:a16="http://schemas.microsoft.com/office/drawing/2014/main" id="{57018513-3D14-554E-8B63-F5F4D41C93CF}"/>
              </a:ext>
            </a:extLst>
          </p:cNvPr>
          <p:cNvSpPr>
            <a:spLocks noGrp="1"/>
          </p:cNvSpPr>
          <p:nvPr>
            <p:ph type="pic" sz="quarter" idx="103"/>
          </p:nvPr>
        </p:nvSpPr>
        <p:spPr>
          <a:xfrm>
            <a:off x="4244125"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5" name="Espace réservé pour une image  23">
            <a:extLst>
              <a:ext uri="{FF2B5EF4-FFF2-40B4-BE49-F238E27FC236}">
                <a16:creationId xmlns:a16="http://schemas.microsoft.com/office/drawing/2014/main" id="{EEBBA48B-3C22-5341-8267-C34C4059EF64}"/>
              </a:ext>
            </a:extLst>
          </p:cNvPr>
          <p:cNvSpPr>
            <a:spLocks noGrp="1"/>
          </p:cNvSpPr>
          <p:nvPr>
            <p:ph type="pic" sz="quarter" idx="104"/>
          </p:nvPr>
        </p:nvSpPr>
        <p:spPr>
          <a:xfrm>
            <a:off x="5547179"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6" name="Espace réservé pour une image  23">
            <a:extLst>
              <a:ext uri="{FF2B5EF4-FFF2-40B4-BE49-F238E27FC236}">
                <a16:creationId xmlns:a16="http://schemas.microsoft.com/office/drawing/2014/main" id="{9D473419-2470-6E4A-9966-712A0DBDB70F}"/>
              </a:ext>
            </a:extLst>
          </p:cNvPr>
          <p:cNvSpPr>
            <a:spLocks noGrp="1"/>
          </p:cNvSpPr>
          <p:nvPr>
            <p:ph type="pic" sz="quarter" idx="105"/>
          </p:nvPr>
        </p:nvSpPr>
        <p:spPr>
          <a:xfrm>
            <a:off x="6850233"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7" name="Espace réservé pour une image  23">
            <a:extLst>
              <a:ext uri="{FF2B5EF4-FFF2-40B4-BE49-F238E27FC236}">
                <a16:creationId xmlns:a16="http://schemas.microsoft.com/office/drawing/2014/main" id="{67F09C55-5CB8-174F-8D38-C7C71FD2D075}"/>
              </a:ext>
            </a:extLst>
          </p:cNvPr>
          <p:cNvSpPr>
            <a:spLocks noGrp="1"/>
          </p:cNvSpPr>
          <p:nvPr>
            <p:ph type="pic" sz="quarter" idx="106"/>
          </p:nvPr>
        </p:nvSpPr>
        <p:spPr>
          <a:xfrm>
            <a:off x="8153287"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8" name="Espace réservé pour une image  23">
            <a:extLst>
              <a:ext uri="{FF2B5EF4-FFF2-40B4-BE49-F238E27FC236}">
                <a16:creationId xmlns:a16="http://schemas.microsoft.com/office/drawing/2014/main" id="{7420FFE2-5047-F04D-90AC-667EEEAA332B}"/>
              </a:ext>
            </a:extLst>
          </p:cNvPr>
          <p:cNvSpPr>
            <a:spLocks noGrp="1"/>
          </p:cNvSpPr>
          <p:nvPr>
            <p:ph type="pic" sz="quarter" idx="107"/>
          </p:nvPr>
        </p:nvSpPr>
        <p:spPr>
          <a:xfrm>
            <a:off x="9456341"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79" name="Espace réservé pour une image  23">
            <a:extLst>
              <a:ext uri="{FF2B5EF4-FFF2-40B4-BE49-F238E27FC236}">
                <a16:creationId xmlns:a16="http://schemas.microsoft.com/office/drawing/2014/main" id="{2262D90D-BFBD-0C47-A5BC-FF1847A02300}"/>
              </a:ext>
            </a:extLst>
          </p:cNvPr>
          <p:cNvSpPr>
            <a:spLocks noGrp="1"/>
          </p:cNvSpPr>
          <p:nvPr>
            <p:ph type="pic" sz="quarter" idx="108"/>
          </p:nvPr>
        </p:nvSpPr>
        <p:spPr>
          <a:xfrm>
            <a:off x="10759394" y="2867402"/>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0" name="Espace réservé pour une image  23">
            <a:extLst>
              <a:ext uri="{FF2B5EF4-FFF2-40B4-BE49-F238E27FC236}">
                <a16:creationId xmlns:a16="http://schemas.microsoft.com/office/drawing/2014/main" id="{0953306B-59E7-CF46-93CC-FB13EDCDE592}"/>
              </a:ext>
            </a:extLst>
          </p:cNvPr>
          <p:cNvSpPr>
            <a:spLocks noGrp="1"/>
          </p:cNvSpPr>
          <p:nvPr>
            <p:ph type="pic" sz="quarter" idx="109"/>
          </p:nvPr>
        </p:nvSpPr>
        <p:spPr>
          <a:xfrm>
            <a:off x="334963"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1" name="Espace réservé pour une image  23">
            <a:extLst>
              <a:ext uri="{FF2B5EF4-FFF2-40B4-BE49-F238E27FC236}">
                <a16:creationId xmlns:a16="http://schemas.microsoft.com/office/drawing/2014/main" id="{50E9AECB-C89E-1346-B082-A327F8BC431D}"/>
              </a:ext>
            </a:extLst>
          </p:cNvPr>
          <p:cNvSpPr>
            <a:spLocks noGrp="1"/>
          </p:cNvSpPr>
          <p:nvPr>
            <p:ph type="pic" sz="quarter" idx="110"/>
          </p:nvPr>
        </p:nvSpPr>
        <p:spPr>
          <a:xfrm>
            <a:off x="1638017"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2" name="Espace réservé pour une image  23">
            <a:extLst>
              <a:ext uri="{FF2B5EF4-FFF2-40B4-BE49-F238E27FC236}">
                <a16:creationId xmlns:a16="http://schemas.microsoft.com/office/drawing/2014/main" id="{7CD73736-059F-7B4E-A71B-22221553AB90}"/>
              </a:ext>
            </a:extLst>
          </p:cNvPr>
          <p:cNvSpPr>
            <a:spLocks noGrp="1"/>
          </p:cNvSpPr>
          <p:nvPr>
            <p:ph type="pic" sz="quarter" idx="111"/>
          </p:nvPr>
        </p:nvSpPr>
        <p:spPr>
          <a:xfrm>
            <a:off x="2941071"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3" name="Espace réservé pour une image  23">
            <a:extLst>
              <a:ext uri="{FF2B5EF4-FFF2-40B4-BE49-F238E27FC236}">
                <a16:creationId xmlns:a16="http://schemas.microsoft.com/office/drawing/2014/main" id="{D42FFB3D-6807-D544-8F2E-546117C5E4B2}"/>
              </a:ext>
            </a:extLst>
          </p:cNvPr>
          <p:cNvSpPr>
            <a:spLocks noGrp="1"/>
          </p:cNvSpPr>
          <p:nvPr>
            <p:ph type="pic" sz="quarter" idx="112"/>
          </p:nvPr>
        </p:nvSpPr>
        <p:spPr>
          <a:xfrm>
            <a:off x="4244125"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4" name="Espace réservé pour une image  23">
            <a:extLst>
              <a:ext uri="{FF2B5EF4-FFF2-40B4-BE49-F238E27FC236}">
                <a16:creationId xmlns:a16="http://schemas.microsoft.com/office/drawing/2014/main" id="{A07D067E-5C2D-4C4F-8245-DC70EB40A10A}"/>
              </a:ext>
            </a:extLst>
          </p:cNvPr>
          <p:cNvSpPr>
            <a:spLocks noGrp="1"/>
          </p:cNvSpPr>
          <p:nvPr>
            <p:ph type="pic" sz="quarter" idx="113"/>
          </p:nvPr>
        </p:nvSpPr>
        <p:spPr>
          <a:xfrm>
            <a:off x="5547179"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5" name="Espace réservé pour une image  23">
            <a:extLst>
              <a:ext uri="{FF2B5EF4-FFF2-40B4-BE49-F238E27FC236}">
                <a16:creationId xmlns:a16="http://schemas.microsoft.com/office/drawing/2014/main" id="{09862319-56DC-924C-9B45-1C50118C316E}"/>
              </a:ext>
            </a:extLst>
          </p:cNvPr>
          <p:cNvSpPr>
            <a:spLocks noGrp="1"/>
          </p:cNvSpPr>
          <p:nvPr>
            <p:ph type="pic" sz="quarter" idx="114"/>
          </p:nvPr>
        </p:nvSpPr>
        <p:spPr>
          <a:xfrm>
            <a:off x="6850233"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6" name="Espace réservé pour une image  23">
            <a:extLst>
              <a:ext uri="{FF2B5EF4-FFF2-40B4-BE49-F238E27FC236}">
                <a16:creationId xmlns:a16="http://schemas.microsoft.com/office/drawing/2014/main" id="{D9B2A913-0E65-4646-8549-83186746252D}"/>
              </a:ext>
            </a:extLst>
          </p:cNvPr>
          <p:cNvSpPr>
            <a:spLocks noGrp="1"/>
          </p:cNvSpPr>
          <p:nvPr>
            <p:ph type="pic" sz="quarter" idx="115"/>
          </p:nvPr>
        </p:nvSpPr>
        <p:spPr>
          <a:xfrm>
            <a:off x="8153287"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7" name="Espace réservé pour une image  23">
            <a:extLst>
              <a:ext uri="{FF2B5EF4-FFF2-40B4-BE49-F238E27FC236}">
                <a16:creationId xmlns:a16="http://schemas.microsoft.com/office/drawing/2014/main" id="{BBD8E03E-A4BB-114E-9102-4017AD890D95}"/>
              </a:ext>
            </a:extLst>
          </p:cNvPr>
          <p:cNvSpPr>
            <a:spLocks noGrp="1"/>
          </p:cNvSpPr>
          <p:nvPr>
            <p:ph type="pic" sz="quarter" idx="116"/>
          </p:nvPr>
        </p:nvSpPr>
        <p:spPr>
          <a:xfrm>
            <a:off x="9456341"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8" name="Espace réservé pour une image  23">
            <a:extLst>
              <a:ext uri="{FF2B5EF4-FFF2-40B4-BE49-F238E27FC236}">
                <a16:creationId xmlns:a16="http://schemas.microsoft.com/office/drawing/2014/main" id="{5E5BD3DD-F1D4-704E-8292-24FDC2A34BCD}"/>
              </a:ext>
            </a:extLst>
          </p:cNvPr>
          <p:cNvSpPr>
            <a:spLocks noGrp="1"/>
          </p:cNvSpPr>
          <p:nvPr>
            <p:ph type="pic" sz="quarter" idx="117"/>
          </p:nvPr>
        </p:nvSpPr>
        <p:spPr>
          <a:xfrm>
            <a:off x="10759394" y="4228370"/>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89" name="Espace réservé pour une image  23">
            <a:extLst>
              <a:ext uri="{FF2B5EF4-FFF2-40B4-BE49-F238E27FC236}">
                <a16:creationId xmlns:a16="http://schemas.microsoft.com/office/drawing/2014/main" id="{03975FF0-FD9C-F643-A4A9-E2F65DC02F87}"/>
              </a:ext>
            </a:extLst>
          </p:cNvPr>
          <p:cNvSpPr>
            <a:spLocks noGrp="1"/>
          </p:cNvSpPr>
          <p:nvPr>
            <p:ph type="pic" sz="quarter" idx="118"/>
          </p:nvPr>
        </p:nvSpPr>
        <p:spPr>
          <a:xfrm>
            <a:off x="334963"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0" name="Espace réservé pour une image  23">
            <a:extLst>
              <a:ext uri="{FF2B5EF4-FFF2-40B4-BE49-F238E27FC236}">
                <a16:creationId xmlns:a16="http://schemas.microsoft.com/office/drawing/2014/main" id="{252B6402-864C-D746-BD04-5154ABAC16C8}"/>
              </a:ext>
            </a:extLst>
          </p:cNvPr>
          <p:cNvSpPr>
            <a:spLocks noGrp="1"/>
          </p:cNvSpPr>
          <p:nvPr>
            <p:ph type="pic" sz="quarter" idx="119"/>
          </p:nvPr>
        </p:nvSpPr>
        <p:spPr>
          <a:xfrm>
            <a:off x="1638017"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1" name="Espace réservé pour une image  23">
            <a:extLst>
              <a:ext uri="{FF2B5EF4-FFF2-40B4-BE49-F238E27FC236}">
                <a16:creationId xmlns:a16="http://schemas.microsoft.com/office/drawing/2014/main" id="{6A1C9291-BD59-BD46-A64C-63BDD5125CFE}"/>
              </a:ext>
            </a:extLst>
          </p:cNvPr>
          <p:cNvSpPr>
            <a:spLocks noGrp="1"/>
          </p:cNvSpPr>
          <p:nvPr>
            <p:ph type="pic" sz="quarter" idx="120"/>
          </p:nvPr>
        </p:nvSpPr>
        <p:spPr>
          <a:xfrm>
            <a:off x="2941071"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2" name="Espace réservé pour une image  23">
            <a:extLst>
              <a:ext uri="{FF2B5EF4-FFF2-40B4-BE49-F238E27FC236}">
                <a16:creationId xmlns:a16="http://schemas.microsoft.com/office/drawing/2014/main" id="{73997150-55FB-BC45-9FDA-25DFA11CB932}"/>
              </a:ext>
            </a:extLst>
          </p:cNvPr>
          <p:cNvSpPr>
            <a:spLocks noGrp="1"/>
          </p:cNvSpPr>
          <p:nvPr>
            <p:ph type="pic" sz="quarter" idx="121"/>
          </p:nvPr>
        </p:nvSpPr>
        <p:spPr>
          <a:xfrm>
            <a:off x="4244125"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3" name="Espace réservé pour une image  23">
            <a:extLst>
              <a:ext uri="{FF2B5EF4-FFF2-40B4-BE49-F238E27FC236}">
                <a16:creationId xmlns:a16="http://schemas.microsoft.com/office/drawing/2014/main" id="{85D436C6-62F7-9A4E-8E19-1107125CBDF9}"/>
              </a:ext>
            </a:extLst>
          </p:cNvPr>
          <p:cNvSpPr>
            <a:spLocks noGrp="1"/>
          </p:cNvSpPr>
          <p:nvPr>
            <p:ph type="pic" sz="quarter" idx="122"/>
          </p:nvPr>
        </p:nvSpPr>
        <p:spPr>
          <a:xfrm>
            <a:off x="5547179"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4" name="Espace réservé pour une image  23">
            <a:extLst>
              <a:ext uri="{FF2B5EF4-FFF2-40B4-BE49-F238E27FC236}">
                <a16:creationId xmlns:a16="http://schemas.microsoft.com/office/drawing/2014/main" id="{7206CC7E-1452-8C47-97DA-5846CB8B5712}"/>
              </a:ext>
            </a:extLst>
          </p:cNvPr>
          <p:cNvSpPr>
            <a:spLocks noGrp="1"/>
          </p:cNvSpPr>
          <p:nvPr>
            <p:ph type="pic" sz="quarter" idx="123"/>
          </p:nvPr>
        </p:nvSpPr>
        <p:spPr>
          <a:xfrm>
            <a:off x="6850233"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5" name="Espace réservé pour une image  23">
            <a:extLst>
              <a:ext uri="{FF2B5EF4-FFF2-40B4-BE49-F238E27FC236}">
                <a16:creationId xmlns:a16="http://schemas.microsoft.com/office/drawing/2014/main" id="{F4D8634D-B9E5-BF44-B057-1223A361B355}"/>
              </a:ext>
            </a:extLst>
          </p:cNvPr>
          <p:cNvSpPr>
            <a:spLocks noGrp="1"/>
          </p:cNvSpPr>
          <p:nvPr>
            <p:ph type="pic" sz="quarter" idx="124"/>
          </p:nvPr>
        </p:nvSpPr>
        <p:spPr>
          <a:xfrm>
            <a:off x="8153287"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6" name="Espace réservé pour une image  23">
            <a:extLst>
              <a:ext uri="{FF2B5EF4-FFF2-40B4-BE49-F238E27FC236}">
                <a16:creationId xmlns:a16="http://schemas.microsoft.com/office/drawing/2014/main" id="{4E989F18-6D69-3849-875F-10C1754C961E}"/>
              </a:ext>
            </a:extLst>
          </p:cNvPr>
          <p:cNvSpPr>
            <a:spLocks noGrp="1"/>
          </p:cNvSpPr>
          <p:nvPr>
            <p:ph type="pic" sz="quarter" idx="125"/>
          </p:nvPr>
        </p:nvSpPr>
        <p:spPr>
          <a:xfrm>
            <a:off x="9456341"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
        <p:nvSpPr>
          <p:cNvPr id="197" name="Espace réservé pour une image  23">
            <a:extLst>
              <a:ext uri="{FF2B5EF4-FFF2-40B4-BE49-F238E27FC236}">
                <a16:creationId xmlns:a16="http://schemas.microsoft.com/office/drawing/2014/main" id="{066630AB-DFF1-7E44-9EF0-D934706EEB86}"/>
              </a:ext>
            </a:extLst>
          </p:cNvPr>
          <p:cNvSpPr>
            <a:spLocks noGrp="1"/>
          </p:cNvSpPr>
          <p:nvPr>
            <p:ph type="pic" sz="quarter" idx="126"/>
          </p:nvPr>
        </p:nvSpPr>
        <p:spPr>
          <a:xfrm>
            <a:off x="10759394" y="5589338"/>
            <a:ext cx="1080000" cy="1080000"/>
          </a:xfrm>
        </p:spPr>
        <p:txBody>
          <a:bodyPr anchor="ctr">
            <a:noAutofit/>
          </a:bodyPr>
          <a:lstStyle>
            <a:lvl1pPr marL="0" indent="0" algn="ctr">
              <a:buNone/>
              <a:defRPr sz="800" b="0" i="0">
                <a:solidFill>
                  <a:schemeClr val="bg1"/>
                </a:solidFill>
                <a:latin typeface="Calibri Light" panose="020F0302020204030204" pitchFamily="34" charset="0"/>
                <a:cs typeface="Calibri Light" panose="020F0302020204030204" pitchFamily="34" charset="0"/>
              </a:defRPr>
            </a:lvl1pPr>
          </a:lstStyle>
          <a:p>
            <a:r>
              <a:rPr lang="fr-FR"/>
              <a:t>Cliquez sur l'icône pour ajouter une image</a:t>
            </a:r>
            <a:endParaRPr lang="en-GB"/>
          </a:p>
        </p:txBody>
      </p:sp>
    </p:spTree>
    <p:extLst>
      <p:ext uri="{BB962C8B-B14F-4D97-AF65-F5344CB8AC3E}">
        <p14:creationId xmlns:p14="http://schemas.microsoft.com/office/powerpoint/2010/main" val="32775750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ABE088F7-6DC6-D445-956A-DD141E8FA388}"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2" name="Connecteur droit 21">
            <a:extLst>
              <a:ext uri="{FF2B5EF4-FFF2-40B4-BE49-F238E27FC236}">
                <a16:creationId xmlns:a16="http://schemas.microsoft.com/office/drawing/2014/main" id="{220EEA7C-FA2D-A545-9115-766DE8BDCB2E}"/>
              </a:ext>
            </a:extLst>
          </p:cNvPr>
          <p:cNvCxnSpPr>
            <a:cxnSpLocks/>
          </p:cNvCxnSpPr>
          <p:nvPr userDrawn="1"/>
        </p:nvCxnSpPr>
        <p:spPr>
          <a:xfrm>
            <a:off x="874713" y="1808163"/>
            <a:ext cx="0" cy="1080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8" name="Espace réservé du texte 24">
            <a:extLst>
              <a:ext uri="{FF2B5EF4-FFF2-40B4-BE49-F238E27FC236}">
                <a16:creationId xmlns:a16="http://schemas.microsoft.com/office/drawing/2014/main" id="{1A239CF7-CF3B-DC45-B5D9-2888DDD4D3E6}"/>
              </a:ext>
            </a:extLst>
          </p:cNvPr>
          <p:cNvSpPr>
            <a:spLocks noGrp="1"/>
          </p:cNvSpPr>
          <p:nvPr>
            <p:ph type="body" sz="quarter" idx="36"/>
          </p:nvPr>
        </p:nvSpPr>
        <p:spPr>
          <a:xfrm>
            <a:off x="876300" y="37893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6" name="Espace réservé du texte 24">
            <a:extLst>
              <a:ext uri="{FF2B5EF4-FFF2-40B4-BE49-F238E27FC236}">
                <a16:creationId xmlns:a16="http://schemas.microsoft.com/office/drawing/2014/main" id="{D3A6E0C3-503F-1340-AEAD-5C8E91650BBB}"/>
              </a:ext>
            </a:extLst>
          </p:cNvPr>
          <p:cNvSpPr>
            <a:spLocks noGrp="1"/>
          </p:cNvSpPr>
          <p:nvPr>
            <p:ph type="body" sz="quarter" idx="37"/>
          </p:nvPr>
        </p:nvSpPr>
        <p:spPr>
          <a:xfrm>
            <a:off x="4656138" y="37893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7" name="Espace réservé du texte 24">
            <a:extLst>
              <a:ext uri="{FF2B5EF4-FFF2-40B4-BE49-F238E27FC236}">
                <a16:creationId xmlns:a16="http://schemas.microsoft.com/office/drawing/2014/main" id="{2F6F9EEF-20BE-A442-91D2-43F1740B114E}"/>
              </a:ext>
            </a:extLst>
          </p:cNvPr>
          <p:cNvSpPr>
            <a:spLocks noGrp="1"/>
          </p:cNvSpPr>
          <p:nvPr>
            <p:ph type="body" sz="quarter" idx="38"/>
          </p:nvPr>
        </p:nvSpPr>
        <p:spPr>
          <a:xfrm>
            <a:off x="8435975" y="37893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1" name="Espace réservé du texte 24">
            <a:extLst>
              <a:ext uri="{FF2B5EF4-FFF2-40B4-BE49-F238E27FC236}">
                <a16:creationId xmlns:a16="http://schemas.microsoft.com/office/drawing/2014/main" id="{1B295767-278C-7F4B-8D34-D3F1727ACCC2}"/>
              </a:ext>
            </a:extLst>
          </p:cNvPr>
          <p:cNvSpPr>
            <a:spLocks noGrp="1"/>
          </p:cNvSpPr>
          <p:nvPr>
            <p:ph type="body" sz="quarter" idx="25"/>
          </p:nvPr>
        </p:nvSpPr>
        <p:spPr>
          <a:xfrm>
            <a:off x="874713" y="4346925"/>
            <a:ext cx="2880000" cy="153578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3" name="Espace réservé du texte 24">
            <a:extLst>
              <a:ext uri="{FF2B5EF4-FFF2-40B4-BE49-F238E27FC236}">
                <a16:creationId xmlns:a16="http://schemas.microsoft.com/office/drawing/2014/main" id="{BFDB05B6-B46E-E947-996A-871026897A32}"/>
              </a:ext>
            </a:extLst>
          </p:cNvPr>
          <p:cNvSpPr>
            <a:spLocks noGrp="1"/>
          </p:cNvSpPr>
          <p:nvPr>
            <p:ph type="body" sz="quarter" idx="39"/>
          </p:nvPr>
        </p:nvSpPr>
        <p:spPr>
          <a:xfrm>
            <a:off x="4656138" y="4346925"/>
            <a:ext cx="2880000" cy="153578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4" name="Espace réservé du texte 24">
            <a:extLst>
              <a:ext uri="{FF2B5EF4-FFF2-40B4-BE49-F238E27FC236}">
                <a16:creationId xmlns:a16="http://schemas.microsoft.com/office/drawing/2014/main" id="{525431AE-21FD-4944-B2C4-0F4BB3901560}"/>
              </a:ext>
            </a:extLst>
          </p:cNvPr>
          <p:cNvSpPr>
            <a:spLocks noGrp="1"/>
          </p:cNvSpPr>
          <p:nvPr>
            <p:ph type="body" sz="quarter" idx="40"/>
          </p:nvPr>
        </p:nvSpPr>
        <p:spPr>
          <a:xfrm>
            <a:off x="8435838" y="4346925"/>
            <a:ext cx="2880000" cy="153578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8" name="Espace réservé du texte 24">
            <a:extLst>
              <a:ext uri="{FF2B5EF4-FFF2-40B4-BE49-F238E27FC236}">
                <a16:creationId xmlns:a16="http://schemas.microsoft.com/office/drawing/2014/main" id="{3C0664FE-10BE-6C4A-BC4F-091811BEFA77}"/>
              </a:ext>
            </a:extLst>
          </p:cNvPr>
          <p:cNvSpPr>
            <a:spLocks noGrp="1"/>
          </p:cNvSpPr>
          <p:nvPr>
            <p:ph type="body" sz="quarter" idx="41"/>
          </p:nvPr>
        </p:nvSpPr>
        <p:spPr>
          <a:xfrm>
            <a:off x="1325562" y="1808364"/>
            <a:ext cx="9991725" cy="1079799"/>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EB00CBD1-E5C4-AB4C-9688-BD72E4C22372}"/>
              </a:ext>
            </a:extLst>
          </p:cNvPr>
          <p:cNvSpPr>
            <a:spLocks noGrp="1"/>
          </p:cNvSpPr>
          <p:nvPr>
            <p:ph type="ftr" sz="quarter" idx="42"/>
          </p:nvPr>
        </p:nvSpPr>
        <p:spPr/>
        <p:txBody>
          <a:bodyPr/>
          <a:lstStyle/>
          <a:p>
            <a:r>
              <a:rPr lang="en-GB"/>
              <a:t>ABBL/CSSF Retail Banking Survey 2022</a:t>
            </a:r>
          </a:p>
        </p:txBody>
      </p:sp>
    </p:spTree>
    <p:extLst>
      <p:ext uri="{BB962C8B-B14F-4D97-AF65-F5344CB8AC3E}">
        <p14:creationId xmlns:p14="http://schemas.microsoft.com/office/powerpoint/2010/main" val="148134473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9792CDAF-7E3D-DA4B-9E2C-9EE38E557A25}"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2" name="Connecteur droit 21">
            <a:extLst>
              <a:ext uri="{FF2B5EF4-FFF2-40B4-BE49-F238E27FC236}">
                <a16:creationId xmlns:a16="http://schemas.microsoft.com/office/drawing/2014/main" id="{220EEA7C-FA2D-A545-9115-766DE8BDCB2E}"/>
              </a:ext>
            </a:extLst>
          </p:cNvPr>
          <p:cNvCxnSpPr>
            <a:cxnSpLocks/>
          </p:cNvCxnSpPr>
          <p:nvPr userDrawn="1"/>
        </p:nvCxnSpPr>
        <p:spPr>
          <a:xfrm>
            <a:off x="874713" y="1808163"/>
            <a:ext cx="0" cy="108000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17" name="Espace réservé du texte 24">
            <a:extLst>
              <a:ext uri="{FF2B5EF4-FFF2-40B4-BE49-F238E27FC236}">
                <a16:creationId xmlns:a16="http://schemas.microsoft.com/office/drawing/2014/main" id="{05571225-788B-DE4F-978D-7482BF5958D8}"/>
              </a:ext>
            </a:extLst>
          </p:cNvPr>
          <p:cNvSpPr>
            <a:spLocks noGrp="1"/>
          </p:cNvSpPr>
          <p:nvPr>
            <p:ph type="body" sz="quarter" idx="41"/>
          </p:nvPr>
        </p:nvSpPr>
        <p:spPr>
          <a:xfrm>
            <a:off x="1325562" y="1808364"/>
            <a:ext cx="9990275" cy="1079799"/>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8" name="Espace réservé pour une image  11">
            <a:extLst>
              <a:ext uri="{FF2B5EF4-FFF2-40B4-BE49-F238E27FC236}">
                <a16:creationId xmlns:a16="http://schemas.microsoft.com/office/drawing/2014/main" id="{35D79E68-93C2-B242-BEFF-49C8757EE0EC}"/>
              </a:ext>
            </a:extLst>
          </p:cNvPr>
          <p:cNvSpPr>
            <a:spLocks noGrp="1"/>
          </p:cNvSpPr>
          <p:nvPr>
            <p:ph type="pic" sz="quarter" idx="42"/>
          </p:nvPr>
        </p:nvSpPr>
        <p:spPr>
          <a:xfrm>
            <a:off x="874712" y="3627984"/>
            <a:ext cx="649267" cy="649267"/>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0" name="Espace réservé du texte 24">
            <a:extLst>
              <a:ext uri="{FF2B5EF4-FFF2-40B4-BE49-F238E27FC236}">
                <a16:creationId xmlns:a16="http://schemas.microsoft.com/office/drawing/2014/main" id="{6C0745EE-C173-3443-8B42-7C43CE31CF71}"/>
              </a:ext>
            </a:extLst>
          </p:cNvPr>
          <p:cNvSpPr>
            <a:spLocks noGrp="1"/>
          </p:cNvSpPr>
          <p:nvPr>
            <p:ph type="body" sz="quarter" idx="39"/>
          </p:nvPr>
        </p:nvSpPr>
        <p:spPr>
          <a:xfrm>
            <a:off x="876163" y="4418213"/>
            <a:ext cx="2880000" cy="276999"/>
          </a:xfrm>
          <a:noFill/>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3" name="Espace réservé pour une image  11">
            <a:extLst>
              <a:ext uri="{FF2B5EF4-FFF2-40B4-BE49-F238E27FC236}">
                <a16:creationId xmlns:a16="http://schemas.microsoft.com/office/drawing/2014/main" id="{651AE982-539F-2C44-BEB2-DE015BD3B9FB}"/>
              </a:ext>
            </a:extLst>
          </p:cNvPr>
          <p:cNvSpPr>
            <a:spLocks noGrp="1"/>
          </p:cNvSpPr>
          <p:nvPr>
            <p:ph type="pic" sz="quarter" idx="44"/>
          </p:nvPr>
        </p:nvSpPr>
        <p:spPr>
          <a:xfrm>
            <a:off x="4656137" y="3627984"/>
            <a:ext cx="649267" cy="649267"/>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4" name="Espace réservé du texte 24">
            <a:extLst>
              <a:ext uri="{FF2B5EF4-FFF2-40B4-BE49-F238E27FC236}">
                <a16:creationId xmlns:a16="http://schemas.microsoft.com/office/drawing/2014/main" id="{96530592-6DDA-3142-A344-AA8C29004580}"/>
              </a:ext>
            </a:extLst>
          </p:cNvPr>
          <p:cNvSpPr>
            <a:spLocks noGrp="1"/>
          </p:cNvSpPr>
          <p:nvPr>
            <p:ph type="body" sz="quarter" idx="45"/>
          </p:nvPr>
        </p:nvSpPr>
        <p:spPr>
          <a:xfrm>
            <a:off x="4657588" y="4418213"/>
            <a:ext cx="2880000" cy="276999"/>
          </a:xfrm>
          <a:noFill/>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7" name="Espace réservé pour une image  11">
            <a:extLst>
              <a:ext uri="{FF2B5EF4-FFF2-40B4-BE49-F238E27FC236}">
                <a16:creationId xmlns:a16="http://schemas.microsoft.com/office/drawing/2014/main" id="{23DEF8DA-7723-7345-8C53-8611CC78D317}"/>
              </a:ext>
            </a:extLst>
          </p:cNvPr>
          <p:cNvSpPr>
            <a:spLocks noGrp="1"/>
          </p:cNvSpPr>
          <p:nvPr>
            <p:ph type="pic" sz="quarter" idx="47"/>
          </p:nvPr>
        </p:nvSpPr>
        <p:spPr>
          <a:xfrm>
            <a:off x="8435975" y="3627985"/>
            <a:ext cx="649266" cy="649266"/>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5" name="Espace réservé du texte 24">
            <a:extLst>
              <a:ext uri="{FF2B5EF4-FFF2-40B4-BE49-F238E27FC236}">
                <a16:creationId xmlns:a16="http://schemas.microsoft.com/office/drawing/2014/main" id="{2F4B081B-B1D1-AF4B-9EC8-FA87B4194C3D}"/>
              </a:ext>
            </a:extLst>
          </p:cNvPr>
          <p:cNvSpPr>
            <a:spLocks noGrp="1"/>
          </p:cNvSpPr>
          <p:nvPr>
            <p:ph type="body" sz="quarter" idx="48"/>
          </p:nvPr>
        </p:nvSpPr>
        <p:spPr>
          <a:xfrm>
            <a:off x="8437425" y="4418213"/>
            <a:ext cx="2880000" cy="276999"/>
          </a:xfrm>
          <a:noFill/>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6" name="Espace réservé du texte 24">
            <a:extLst>
              <a:ext uri="{FF2B5EF4-FFF2-40B4-BE49-F238E27FC236}">
                <a16:creationId xmlns:a16="http://schemas.microsoft.com/office/drawing/2014/main" id="{A2E2AA05-EB0F-C743-9758-D5B3C14EDB1D}"/>
              </a:ext>
            </a:extLst>
          </p:cNvPr>
          <p:cNvSpPr>
            <a:spLocks noGrp="1"/>
          </p:cNvSpPr>
          <p:nvPr>
            <p:ph type="body" sz="quarter" idx="25"/>
          </p:nvPr>
        </p:nvSpPr>
        <p:spPr>
          <a:xfrm>
            <a:off x="874713" y="4777739"/>
            <a:ext cx="2880000" cy="10800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7" name="Espace réservé du texte 24">
            <a:extLst>
              <a:ext uri="{FF2B5EF4-FFF2-40B4-BE49-F238E27FC236}">
                <a16:creationId xmlns:a16="http://schemas.microsoft.com/office/drawing/2014/main" id="{513F7476-2BAA-A041-A4B5-48DE22AADB8A}"/>
              </a:ext>
            </a:extLst>
          </p:cNvPr>
          <p:cNvSpPr>
            <a:spLocks noGrp="1"/>
          </p:cNvSpPr>
          <p:nvPr>
            <p:ph type="body" sz="quarter" idx="49"/>
          </p:nvPr>
        </p:nvSpPr>
        <p:spPr>
          <a:xfrm>
            <a:off x="4656138" y="4777739"/>
            <a:ext cx="2880000" cy="10800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8" name="Espace réservé du texte 24">
            <a:extLst>
              <a:ext uri="{FF2B5EF4-FFF2-40B4-BE49-F238E27FC236}">
                <a16:creationId xmlns:a16="http://schemas.microsoft.com/office/drawing/2014/main" id="{70A75723-9400-F945-BDFE-8BAED74C6F3D}"/>
              </a:ext>
            </a:extLst>
          </p:cNvPr>
          <p:cNvSpPr>
            <a:spLocks noGrp="1"/>
          </p:cNvSpPr>
          <p:nvPr>
            <p:ph type="body" sz="quarter" idx="40"/>
          </p:nvPr>
        </p:nvSpPr>
        <p:spPr>
          <a:xfrm>
            <a:off x="8435838" y="4777739"/>
            <a:ext cx="2880000" cy="10800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5AD25285-257A-BD4F-AB60-AA31DF2E1573}"/>
              </a:ext>
            </a:extLst>
          </p:cNvPr>
          <p:cNvSpPr>
            <a:spLocks noGrp="1"/>
          </p:cNvSpPr>
          <p:nvPr>
            <p:ph type="ftr" sz="quarter" idx="50"/>
          </p:nvPr>
        </p:nvSpPr>
        <p:spPr/>
        <p:txBody>
          <a:bodyPr/>
          <a:lstStyle/>
          <a:p>
            <a:r>
              <a:rPr lang="en-GB"/>
              <a:t>ABBL/CSSF Retail Banking Survey 2022</a:t>
            </a:r>
          </a:p>
        </p:txBody>
      </p:sp>
    </p:spTree>
    <p:extLst>
      <p:ext uri="{BB962C8B-B14F-4D97-AF65-F5344CB8AC3E}">
        <p14:creationId xmlns:p14="http://schemas.microsoft.com/office/powerpoint/2010/main" val="28710554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90A75E08-B7AC-3847-A93D-2AFD3E7643E1}"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16" name="Espace réservé du texte 24">
            <a:extLst>
              <a:ext uri="{FF2B5EF4-FFF2-40B4-BE49-F238E27FC236}">
                <a16:creationId xmlns:a16="http://schemas.microsoft.com/office/drawing/2014/main" id="{BA9438EF-61B2-CA4D-9C8C-22A96E73158C}"/>
              </a:ext>
            </a:extLst>
          </p:cNvPr>
          <p:cNvSpPr>
            <a:spLocks noGrp="1"/>
          </p:cNvSpPr>
          <p:nvPr>
            <p:ph type="body" sz="quarter" idx="41"/>
          </p:nvPr>
        </p:nvSpPr>
        <p:spPr>
          <a:xfrm>
            <a:off x="874713" y="1808163"/>
            <a:ext cx="2881311" cy="4068762"/>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2" name="Espace réservé du texte 24">
            <a:extLst>
              <a:ext uri="{FF2B5EF4-FFF2-40B4-BE49-F238E27FC236}">
                <a16:creationId xmlns:a16="http://schemas.microsoft.com/office/drawing/2014/main" id="{7038B514-11D2-0E46-82D3-BF03922D9F53}"/>
              </a:ext>
            </a:extLst>
          </p:cNvPr>
          <p:cNvSpPr>
            <a:spLocks noGrp="1"/>
          </p:cNvSpPr>
          <p:nvPr>
            <p:ph type="body" sz="quarter" idx="39"/>
          </p:nvPr>
        </p:nvSpPr>
        <p:spPr>
          <a:xfrm>
            <a:off x="5310186" y="3914085"/>
            <a:ext cx="6008551" cy="276999"/>
          </a:xfrm>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4" name="Espace réservé du texte 24">
            <a:extLst>
              <a:ext uri="{FF2B5EF4-FFF2-40B4-BE49-F238E27FC236}">
                <a16:creationId xmlns:a16="http://schemas.microsoft.com/office/drawing/2014/main" id="{225AF395-517A-B042-9A71-56987018F514}"/>
              </a:ext>
            </a:extLst>
          </p:cNvPr>
          <p:cNvSpPr>
            <a:spLocks noGrp="1"/>
          </p:cNvSpPr>
          <p:nvPr>
            <p:ph type="body" sz="quarter" idx="42"/>
          </p:nvPr>
        </p:nvSpPr>
        <p:spPr>
          <a:xfrm>
            <a:off x="5308736" y="4273611"/>
            <a:ext cx="6008400" cy="4752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5" name="Espace réservé du texte 24">
            <a:extLst>
              <a:ext uri="{FF2B5EF4-FFF2-40B4-BE49-F238E27FC236}">
                <a16:creationId xmlns:a16="http://schemas.microsoft.com/office/drawing/2014/main" id="{0F505812-CFC4-0B45-B2A6-B14CA48F5BF3}"/>
              </a:ext>
            </a:extLst>
          </p:cNvPr>
          <p:cNvSpPr>
            <a:spLocks noGrp="1"/>
          </p:cNvSpPr>
          <p:nvPr>
            <p:ph type="body" sz="quarter" idx="43"/>
          </p:nvPr>
        </p:nvSpPr>
        <p:spPr>
          <a:xfrm>
            <a:off x="5310186" y="2877205"/>
            <a:ext cx="6008551" cy="276999"/>
          </a:xfrm>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6" name="Espace réservé du texte 24">
            <a:extLst>
              <a:ext uri="{FF2B5EF4-FFF2-40B4-BE49-F238E27FC236}">
                <a16:creationId xmlns:a16="http://schemas.microsoft.com/office/drawing/2014/main" id="{2AE2BC44-43ED-B042-8165-0E1DDC6CBFB6}"/>
              </a:ext>
            </a:extLst>
          </p:cNvPr>
          <p:cNvSpPr>
            <a:spLocks noGrp="1"/>
          </p:cNvSpPr>
          <p:nvPr>
            <p:ph type="body" sz="quarter" idx="44"/>
          </p:nvPr>
        </p:nvSpPr>
        <p:spPr>
          <a:xfrm>
            <a:off x="5308736" y="3236731"/>
            <a:ext cx="6008400" cy="4752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7" name="Espace réservé du texte 24">
            <a:extLst>
              <a:ext uri="{FF2B5EF4-FFF2-40B4-BE49-F238E27FC236}">
                <a16:creationId xmlns:a16="http://schemas.microsoft.com/office/drawing/2014/main" id="{86828991-1846-B24D-A1CE-F60AC802A2E5}"/>
              </a:ext>
            </a:extLst>
          </p:cNvPr>
          <p:cNvSpPr>
            <a:spLocks noGrp="1"/>
          </p:cNvSpPr>
          <p:nvPr>
            <p:ph type="body" sz="quarter" idx="45"/>
          </p:nvPr>
        </p:nvSpPr>
        <p:spPr>
          <a:xfrm>
            <a:off x="5310186" y="1840325"/>
            <a:ext cx="6008551" cy="276999"/>
          </a:xfrm>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2" name="Espace réservé du texte 24">
            <a:extLst>
              <a:ext uri="{FF2B5EF4-FFF2-40B4-BE49-F238E27FC236}">
                <a16:creationId xmlns:a16="http://schemas.microsoft.com/office/drawing/2014/main" id="{FE113D40-1164-8B49-91DB-29D6FD75A5D7}"/>
              </a:ext>
            </a:extLst>
          </p:cNvPr>
          <p:cNvSpPr>
            <a:spLocks noGrp="1"/>
          </p:cNvSpPr>
          <p:nvPr>
            <p:ph type="body" sz="quarter" idx="46"/>
          </p:nvPr>
        </p:nvSpPr>
        <p:spPr>
          <a:xfrm>
            <a:off x="5308736" y="2199851"/>
            <a:ext cx="6008400" cy="4752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4" name="Espace réservé pour une image  11">
            <a:extLst>
              <a:ext uri="{FF2B5EF4-FFF2-40B4-BE49-F238E27FC236}">
                <a16:creationId xmlns:a16="http://schemas.microsoft.com/office/drawing/2014/main" id="{8A5E913B-48FE-AA43-89AD-D5F31777989A}"/>
              </a:ext>
            </a:extLst>
          </p:cNvPr>
          <p:cNvSpPr>
            <a:spLocks noGrp="1"/>
          </p:cNvSpPr>
          <p:nvPr>
            <p:ph type="pic" sz="quarter" idx="47"/>
          </p:nvPr>
        </p:nvSpPr>
        <p:spPr>
          <a:xfrm>
            <a:off x="4483510" y="3882373"/>
            <a:ext cx="647828" cy="64782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5" name="Espace réservé pour une image  11">
            <a:extLst>
              <a:ext uri="{FF2B5EF4-FFF2-40B4-BE49-F238E27FC236}">
                <a16:creationId xmlns:a16="http://schemas.microsoft.com/office/drawing/2014/main" id="{6CB68770-5888-4448-B158-CDD690D05605}"/>
              </a:ext>
            </a:extLst>
          </p:cNvPr>
          <p:cNvSpPr>
            <a:spLocks noGrp="1"/>
          </p:cNvSpPr>
          <p:nvPr>
            <p:ph type="pic" sz="quarter" idx="48"/>
          </p:nvPr>
        </p:nvSpPr>
        <p:spPr>
          <a:xfrm>
            <a:off x="4483510" y="2845368"/>
            <a:ext cx="647828" cy="64782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6" name="Espace réservé pour une image  11">
            <a:extLst>
              <a:ext uri="{FF2B5EF4-FFF2-40B4-BE49-F238E27FC236}">
                <a16:creationId xmlns:a16="http://schemas.microsoft.com/office/drawing/2014/main" id="{E57FA3D6-3515-D346-91A7-02213FE96DE5}"/>
              </a:ext>
            </a:extLst>
          </p:cNvPr>
          <p:cNvSpPr>
            <a:spLocks noGrp="1"/>
          </p:cNvSpPr>
          <p:nvPr>
            <p:ph type="pic" sz="quarter" idx="49"/>
          </p:nvPr>
        </p:nvSpPr>
        <p:spPr>
          <a:xfrm>
            <a:off x="4483510" y="1808363"/>
            <a:ext cx="647828" cy="64782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7" name="Espace réservé du texte 24">
            <a:extLst>
              <a:ext uri="{FF2B5EF4-FFF2-40B4-BE49-F238E27FC236}">
                <a16:creationId xmlns:a16="http://schemas.microsoft.com/office/drawing/2014/main" id="{6E8BDF4E-CAC7-9D43-9D61-1A583EB6666C}"/>
              </a:ext>
            </a:extLst>
          </p:cNvPr>
          <p:cNvSpPr>
            <a:spLocks noGrp="1"/>
          </p:cNvSpPr>
          <p:nvPr>
            <p:ph type="body" sz="quarter" idx="51"/>
          </p:nvPr>
        </p:nvSpPr>
        <p:spPr>
          <a:xfrm>
            <a:off x="5310186" y="4950965"/>
            <a:ext cx="6008551" cy="276999"/>
          </a:xfrm>
        </p:spPr>
        <p:txBody>
          <a:bodyPr wrap="square">
            <a:spAutoFit/>
          </a:bodyPr>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8" name="Espace réservé du texte 24">
            <a:extLst>
              <a:ext uri="{FF2B5EF4-FFF2-40B4-BE49-F238E27FC236}">
                <a16:creationId xmlns:a16="http://schemas.microsoft.com/office/drawing/2014/main" id="{AF1E8EB9-DB9F-8347-B3D7-1333CDAC6F27}"/>
              </a:ext>
            </a:extLst>
          </p:cNvPr>
          <p:cNvSpPr>
            <a:spLocks noGrp="1"/>
          </p:cNvSpPr>
          <p:nvPr>
            <p:ph type="body" sz="quarter" idx="52"/>
          </p:nvPr>
        </p:nvSpPr>
        <p:spPr>
          <a:xfrm>
            <a:off x="5308736" y="5310491"/>
            <a:ext cx="6008400" cy="475200"/>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9" name="Espace réservé pour une image  11">
            <a:extLst>
              <a:ext uri="{FF2B5EF4-FFF2-40B4-BE49-F238E27FC236}">
                <a16:creationId xmlns:a16="http://schemas.microsoft.com/office/drawing/2014/main" id="{134CEA56-DAF3-1F4B-B626-E8A21D12F3C3}"/>
              </a:ext>
            </a:extLst>
          </p:cNvPr>
          <p:cNvSpPr>
            <a:spLocks noGrp="1"/>
          </p:cNvSpPr>
          <p:nvPr>
            <p:ph type="pic" sz="quarter" idx="53"/>
          </p:nvPr>
        </p:nvSpPr>
        <p:spPr>
          <a:xfrm>
            <a:off x="4483510" y="4919253"/>
            <a:ext cx="647828" cy="64782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02B5FE25-E2BE-1446-A360-1A2F314E2915}"/>
              </a:ext>
            </a:extLst>
          </p:cNvPr>
          <p:cNvSpPr>
            <a:spLocks noGrp="1"/>
          </p:cNvSpPr>
          <p:nvPr>
            <p:ph type="ftr" sz="quarter" idx="54"/>
          </p:nvPr>
        </p:nvSpPr>
        <p:spPr/>
        <p:txBody>
          <a:bodyPr/>
          <a:lstStyle/>
          <a:p>
            <a:r>
              <a:rPr lang="en-GB"/>
              <a:t>ABBL/CSSF Retail Banking Survey 2022</a:t>
            </a:r>
          </a:p>
        </p:txBody>
      </p:sp>
    </p:spTree>
    <p:extLst>
      <p:ext uri="{BB962C8B-B14F-4D97-AF65-F5344CB8AC3E}">
        <p14:creationId xmlns:p14="http://schemas.microsoft.com/office/powerpoint/2010/main" val="3207450800"/>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5_Deux contenus">
    <p:spTree>
      <p:nvGrpSpPr>
        <p:cNvPr id="1" name=""/>
        <p:cNvGrpSpPr/>
        <p:nvPr/>
      </p:nvGrpSpPr>
      <p:grpSpPr>
        <a:xfrm>
          <a:off x="0" y="0"/>
          <a:ext cx="0" cy="0"/>
          <a:chOff x="0" y="0"/>
          <a:chExt cx="0" cy="0"/>
        </a:xfrm>
      </p:grpSpPr>
      <p:sp>
        <p:nvSpPr>
          <p:cNvPr id="18" name="Espace réservé du texte 24">
            <a:extLst>
              <a:ext uri="{FF2B5EF4-FFF2-40B4-BE49-F238E27FC236}">
                <a16:creationId xmlns:a16="http://schemas.microsoft.com/office/drawing/2014/main" id="{3A913D2C-FBD0-BA49-9806-7ECA9C2A0218}"/>
              </a:ext>
            </a:extLst>
          </p:cNvPr>
          <p:cNvSpPr>
            <a:spLocks noGrp="1"/>
          </p:cNvSpPr>
          <p:nvPr>
            <p:ph type="body" sz="quarter" idx="76"/>
          </p:nvPr>
        </p:nvSpPr>
        <p:spPr>
          <a:xfrm>
            <a:off x="696163" y="1808162"/>
            <a:ext cx="3239999" cy="4068761"/>
          </a:xfrm>
          <a:prstGeom prst="roundRect">
            <a:avLst>
              <a:gd name="adj" fmla="val 5446"/>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68754454-AD61-B04A-BA8C-4BD6894D34A1}"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19" name="Espace réservé du texte 24">
            <a:extLst>
              <a:ext uri="{FF2B5EF4-FFF2-40B4-BE49-F238E27FC236}">
                <a16:creationId xmlns:a16="http://schemas.microsoft.com/office/drawing/2014/main" id="{2A6E6ED3-148A-7D47-A5A4-2FFA5434155A}"/>
              </a:ext>
            </a:extLst>
          </p:cNvPr>
          <p:cNvSpPr>
            <a:spLocks noGrp="1"/>
          </p:cNvSpPr>
          <p:nvPr>
            <p:ph type="body" sz="quarter" idx="77"/>
          </p:nvPr>
        </p:nvSpPr>
        <p:spPr>
          <a:xfrm>
            <a:off x="876163" y="2481943"/>
            <a:ext cx="2880000" cy="3130230"/>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0" name="Espace réservé pour une image  11">
            <a:extLst>
              <a:ext uri="{FF2B5EF4-FFF2-40B4-BE49-F238E27FC236}">
                <a16:creationId xmlns:a16="http://schemas.microsoft.com/office/drawing/2014/main" id="{159710B3-EBEC-734A-9F01-CE969D6F10D6}"/>
              </a:ext>
            </a:extLst>
          </p:cNvPr>
          <p:cNvSpPr>
            <a:spLocks noGrp="1"/>
          </p:cNvSpPr>
          <p:nvPr>
            <p:ph type="pic" sz="quarter" idx="78"/>
          </p:nvPr>
        </p:nvSpPr>
        <p:spPr>
          <a:xfrm>
            <a:off x="3287486" y="1808163"/>
            <a:ext cx="648677" cy="648677"/>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2" name="Espace réservé du texte 24">
            <a:extLst>
              <a:ext uri="{FF2B5EF4-FFF2-40B4-BE49-F238E27FC236}">
                <a16:creationId xmlns:a16="http://schemas.microsoft.com/office/drawing/2014/main" id="{7D1C1322-DC96-4A47-8F06-395BDDF14816}"/>
              </a:ext>
            </a:extLst>
          </p:cNvPr>
          <p:cNvSpPr>
            <a:spLocks noGrp="1"/>
          </p:cNvSpPr>
          <p:nvPr>
            <p:ph type="body" sz="quarter" idx="79"/>
          </p:nvPr>
        </p:nvSpPr>
        <p:spPr>
          <a:xfrm>
            <a:off x="4476000" y="1808162"/>
            <a:ext cx="3239999" cy="4068761"/>
          </a:xfrm>
          <a:prstGeom prst="roundRect">
            <a:avLst>
              <a:gd name="adj" fmla="val 5446"/>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4" name="Espace réservé du texte 24">
            <a:extLst>
              <a:ext uri="{FF2B5EF4-FFF2-40B4-BE49-F238E27FC236}">
                <a16:creationId xmlns:a16="http://schemas.microsoft.com/office/drawing/2014/main" id="{3794B82A-DA16-FF41-9F12-7DE3BA1B01AE}"/>
              </a:ext>
            </a:extLst>
          </p:cNvPr>
          <p:cNvSpPr>
            <a:spLocks noGrp="1"/>
          </p:cNvSpPr>
          <p:nvPr>
            <p:ph type="body" sz="quarter" idx="80"/>
          </p:nvPr>
        </p:nvSpPr>
        <p:spPr>
          <a:xfrm>
            <a:off x="4656000" y="2481943"/>
            <a:ext cx="2880000" cy="3130230"/>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5" name="Espace réservé pour une image  11">
            <a:extLst>
              <a:ext uri="{FF2B5EF4-FFF2-40B4-BE49-F238E27FC236}">
                <a16:creationId xmlns:a16="http://schemas.microsoft.com/office/drawing/2014/main" id="{63B03D45-6E2C-0B49-B9E5-CB1CB8786D7F}"/>
              </a:ext>
            </a:extLst>
          </p:cNvPr>
          <p:cNvSpPr>
            <a:spLocks noGrp="1"/>
          </p:cNvSpPr>
          <p:nvPr>
            <p:ph type="pic" sz="quarter" idx="81"/>
          </p:nvPr>
        </p:nvSpPr>
        <p:spPr>
          <a:xfrm>
            <a:off x="7067323" y="1808165"/>
            <a:ext cx="648675" cy="648675"/>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6" name="Espace réservé du texte 24">
            <a:extLst>
              <a:ext uri="{FF2B5EF4-FFF2-40B4-BE49-F238E27FC236}">
                <a16:creationId xmlns:a16="http://schemas.microsoft.com/office/drawing/2014/main" id="{BE0F83EA-013D-934B-811A-A489277F6D0E}"/>
              </a:ext>
            </a:extLst>
          </p:cNvPr>
          <p:cNvSpPr>
            <a:spLocks noGrp="1"/>
          </p:cNvSpPr>
          <p:nvPr>
            <p:ph type="body" sz="quarter" idx="82"/>
          </p:nvPr>
        </p:nvSpPr>
        <p:spPr>
          <a:xfrm>
            <a:off x="8255838" y="1808162"/>
            <a:ext cx="3239999" cy="4068761"/>
          </a:xfrm>
          <a:prstGeom prst="roundRect">
            <a:avLst>
              <a:gd name="adj" fmla="val 5446"/>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2" name="Espace réservé du texte 24">
            <a:extLst>
              <a:ext uri="{FF2B5EF4-FFF2-40B4-BE49-F238E27FC236}">
                <a16:creationId xmlns:a16="http://schemas.microsoft.com/office/drawing/2014/main" id="{1FFDDD1D-043F-C44D-B90A-2B5A5215E62F}"/>
              </a:ext>
            </a:extLst>
          </p:cNvPr>
          <p:cNvSpPr>
            <a:spLocks noGrp="1"/>
          </p:cNvSpPr>
          <p:nvPr>
            <p:ph type="body" sz="quarter" idx="83"/>
          </p:nvPr>
        </p:nvSpPr>
        <p:spPr>
          <a:xfrm>
            <a:off x="8435838" y="2481943"/>
            <a:ext cx="2880000" cy="3130230"/>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4" name="Espace réservé pour une image  11">
            <a:extLst>
              <a:ext uri="{FF2B5EF4-FFF2-40B4-BE49-F238E27FC236}">
                <a16:creationId xmlns:a16="http://schemas.microsoft.com/office/drawing/2014/main" id="{D2A03C9E-C9E1-454F-B90B-55C34DA982F1}"/>
              </a:ext>
            </a:extLst>
          </p:cNvPr>
          <p:cNvSpPr>
            <a:spLocks noGrp="1"/>
          </p:cNvSpPr>
          <p:nvPr>
            <p:ph type="pic" sz="quarter" idx="84"/>
          </p:nvPr>
        </p:nvSpPr>
        <p:spPr>
          <a:xfrm>
            <a:off x="10847161" y="1808165"/>
            <a:ext cx="648675" cy="648675"/>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FD846341-2821-0A45-8B95-F8D94F1A5132}"/>
              </a:ext>
            </a:extLst>
          </p:cNvPr>
          <p:cNvSpPr>
            <a:spLocks noGrp="1"/>
          </p:cNvSpPr>
          <p:nvPr>
            <p:ph type="ftr" sz="quarter" idx="85"/>
          </p:nvPr>
        </p:nvSpPr>
        <p:spPr/>
        <p:txBody>
          <a:bodyPr/>
          <a:lstStyle/>
          <a:p>
            <a:r>
              <a:rPr lang="en-GB"/>
              <a:t>ABBL/CSSF Retail Banking Survey 2022</a:t>
            </a:r>
          </a:p>
        </p:txBody>
      </p:sp>
    </p:spTree>
    <p:extLst>
      <p:ext uri="{BB962C8B-B14F-4D97-AF65-F5344CB8AC3E}">
        <p14:creationId xmlns:p14="http://schemas.microsoft.com/office/powerpoint/2010/main" val="153115662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9_Deux contenus">
    <p:spTree>
      <p:nvGrpSpPr>
        <p:cNvPr id="1" name=""/>
        <p:cNvGrpSpPr/>
        <p:nvPr/>
      </p:nvGrpSpPr>
      <p:grpSpPr>
        <a:xfrm>
          <a:off x="0" y="0"/>
          <a:ext cx="0" cy="0"/>
          <a:chOff x="0" y="0"/>
          <a:chExt cx="0" cy="0"/>
        </a:xfrm>
      </p:grpSpPr>
      <p:sp>
        <p:nvSpPr>
          <p:cNvPr id="55" name="Espace réservé du texte 24">
            <a:extLst>
              <a:ext uri="{FF2B5EF4-FFF2-40B4-BE49-F238E27FC236}">
                <a16:creationId xmlns:a16="http://schemas.microsoft.com/office/drawing/2014/main" id="{443771F9-C43C-F34E-9D95-FDBEE21C9D8F}"/>
              </a:ext>
            </a:extLst>
          </p:cNvPr>
          <p:cNvSpPr>
            <a:spLocks noGrp="1"/>
          </p:cNvSpPr>
          <p:nvPr>
            <p:ph type="body" sz="quarter" idx="73"/>
          </p:nvPr>
        </p:nvSpPr>
        <p:spPr>
          <a:xfrm>
            <a:off x="696163" y="1808163"/>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9" name="Espace réservé du texte 24">
            <a:extLst>
              <a:ext uri="{FF2B5EF4-FFF2-40B4-BE49-F238E27FC236}">
                <a16:creationId xmlns:a16="http://schemas.microsoft.com/office/drawing/2014/main" id="{1BDE193C-CAE8-7647-946F-E67E52F4D4ED}"/>
              </a:ext>
            </a:extLst>
          </p:cNvPr>
          <p:cNvSpPr>
            <a:spLocks noGrp="1"/>
          </p:cNvSpPr>
          <p:nvPr>
            <p:ph type="body" sz="quarter" idx="76"/>
          </p:nvPr>
        </p:nvSpPr>
        <p:spPr>
          <a:xfrm>
            <a:off x="4476000" y="1808163"/>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2" name="Espace réservé du texte 24">
            <a:extLst>
              <a:ext uri="{FF2B5EF4-FFF2-40B4-BE49-F238E27FC236}">
                <a16:creationId xmlns:a16="http://schemas.microsoft.com/office/drawing/2014/main" id="{EBF7BA7F-D15F-1140-AD22-C03839B044E9}"/>
              </a:ext>
            </a:extLst>
          </p:cNvPr>
          <p:cNvSpPr>
            <a:spLocks noGrp="1"/>
          </p:cNvSpPr>
          <p:nvPr>
            <p:ph type="body" sz="quarter" idx="79"/>
          </p:nvPr>
        </p:nvSpPr>
        <p:spPr>
          <a:xfrm>
            <a:off x="8255838" y="1808163"/>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5" name="Espace réservé du texte 24">
            <a:extLst>
              <a:ext uri="{FF2B5EF4-FFF2-40B4-BE49-F238E27FC236}">
                <a16:creationId xmlns:a16="http://schemas.microsoft.com/office/drawing/2014/main" id="{F7C1925D-B2E3-8649-9FF2-4BED8A1D88B8}"/>
              </a:ext>
            </a:extLst>
          </p:cNvPr>
          <p:cNvSpPr>
            <a:spLocks noGrp="1"/>
          </p:cNvSpPr>
          <p:nvPr>
            <p:ph type="body" sz="quarter" idx="82"/>
          </p:nvPr>
        </p:nvSpPr>
        <p:spPr>
          <a:xfrm>
            <a:off x="696163" y="4148931"/>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1" name="Espace réservé du texte 24">
            <a:extLst>
              <a:ext uri="{FF2B5EF4-FFF2-40B4-BE49-F238E27FC236}">
                <a16:creationId xmlns:a16="http://schemas.microsoft.com/office/drawing/2014/main" id="{DCDB7DCD-7F93-2F4C-97C4-29D4B73AB884}"/>
              </a:ext>
            </a:extLst>
          </p:cNvPr>
          <p:cNvSpPr>
            <a:spLocks noGrp="1"/>
          </p:cNvSpPr>
          <p:nvPr>
            <p:ph type="body" sz="quarter" idx="85"/>
          </p:nvPr>
        </p:nvSpPr>
        <p:spPr>
          <a:xfrm>
            <a:off x="4476000" y="4148931"/>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5" name="Espace réservé du texte 24">
            <a:extLst>
              <a:ext uri="{FF2B5EF4-FFF2-40B4-BE49-F238E27FC236}">
                <a16:creationId xmlns:a16="http://schemas.microsoft.com/office/drawing/2014/main" id="{D7CDFB16-F48C-0D4D-8DA1-DC0B5FB0CFE2}"/>
              </a:ext>
            </a:extLst>
          </p:cNvPr>
          <p:cNvSpPr>
            <a:spLocks noGrp="1"/>
          </p:cNvSpPr>
          <p:nvPr>
            <p:ph type="body" sz="quarter" idx="88"/>
          </p:nvPr>
        </p:nvSpPr>
        <p:spPr>
          <a:xfrm>
            <a:off x="8255838" y="4148931"/>
            <a:ext cx="3239999" cy="1981200"/>
          </a:xfrm>
          <a:prstGeom prst="roundRect">
            <a:avLst>
              <a:gd name="adj" fmla="val 7973"/>
            </a:avLst>
          </a:prstGeom>
          <a:noFill/>
          <a:ln w="6350">
            <a:solidFill>
              <a:schemeClr val="tx1"/>
            </a:solidFill>
          </a:ln>
        </p:spPr>
        <p:txBody>
          <a:bodyPr lIns="125999" tIns="90000" rIns="125999"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A0C204EB-C347-FA45-8EF5-777A33924B23}"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56" name="Espace réservé du texte 24">
            <a:extLst>
              <a:ext uri="{FF2B5EF4-FFF2-40B4-BE49-F238E27FC236}">
                <a16:creationId xmlns:a16="http://schemas.microsoft.com/office/drawing/2014/main" id="{5939D26C-3C4B-1840-B807-5BF23FD0B3FC}"/>
              </a:ext>
            </a:extLst>
          </p:cNvPr>
          <p:cNvSpPr>
            <a:spLocks noGrp="1"/>
          </p:cNvSpPr>
          <p:nvPr>
            <p:ph type="body" sz="quarter" idx="74"/>
          </p:nvPr>
        </p:nvSpPr>
        <p:spPr>
          <a:xfrm>
            <a:off x="876163" y="2493405"/>
            <a:ext cx="2880000" cy="113244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58" name="Espace réservé pour une image  11">
            <a:extLst>
              <a:ext uri="{FF2B5EF4-FFF2-40B4-BE49-F238E27FC236}">
                <a16:creationId xmlns:a16="http://schemas.microsoft.com/office/drawing/2014/main" id="{2874235D-0A24-5E45-A246-587470076674}"/>
              </a:ext>
            </a:extLst>
          </p:cNvPr>
          <p:cNvSpPr>
            <a:spLocks noGrp="1"/>
          </p:cNvSpPr>
          <p:nvPr>
            <p:ph type="pic" sz="quarter" idx="75"/>
          </p:nvPr>
        </p:nvSpPr>
        <p:spPr>
          <a:xfrm>
            <a:off x="3287486" y="1808163"/>
            <a:ext cx="648675" cy="648679"/>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0" name="Espace réservé du texte 24">
            <a:extLst>
              <a:ext uri="{FF2B5EF4-FFF2-40B4-BE49-F238E27FC236}">
                <a16:creationId xmlns:a16="http://schemas.microsoft.com/office/drawing/2014/main" id="{67D460C1-F3AF-3B44-8F58-37B14A5CD919}"/>
              </a:ext>
            </a:extLst>
          </p:cNvPr>
          <p:cNvSpPr>
            <a:spLocks noGrp="1"/>
          </p:cNvSpPr>
          <p:nvPr>
            <p:ph type="body" sz="quarter" idx="77"/>
          </p:nvPr>
        </p:nvSpPr>
        <p:spPr>
          <a:xfrm>
            <a:off x="4656000" y="2493405"/>
            <a:ext cx="2880000" cy="113244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1" name="Espace réservé pour une image  11">
            <a:extLst>
              <a:ext uri="{FF2B5EF4-FFF2-40B4-BE49-F238E27FC236}">
                <a16:creationId xmlns:a16="http://schemas.microsoft.com/office/drawing/2014/main" id="{0B74CA6D-DAC6-1144-9741-64D50E684282}"/>
              </a:ext>
            </a:extLst>
          </p:cNvPr>
          <p:cNvSpPr>
            <a:spLocks noGrp="1"/>
          </p:cNvSpPr>
          <p:nvPr>
            <p:ph type="pic" sz="quarter" idx="78"/>
          </p:nvPr>
        </p:nvSpPr>
        <p:spPr>
          <a:xfrm>
            <a:off x="7067323" y="1808163"/>
            <a:ext cx="648676" cy="648679"/>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3" name="Espace réservé du texte 24">
            <a:extLst>
              <a:ext uri="{FF2B5EF4-FFF2-40B4-BE49-F238E27FC236}">
                <a16:creationId xmlns:a16="http://schemas.microsoft.com/office/drawing/2014/main" id="{CBF0F93C-2963-2E43-851E-2F1B136E0878}"/>
              </a:ext>
            </a:extLst>
          </p:cNvPr>
          <p:cNvSpPr>
            <a:spLocks noGrp="1"/>
          </p:cNvSpPr>
          <p:nvPr>
            <p:ph type="body" sz="quarter" idx="80"/>
          </p:nvPr>
        </p:nvSpPr>
        <p:spPr>
          <a:xfrm>
            <a:off x="8435838" y="2493405"/>
            <a:ext cx="2880000" cy="113244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4" name="Espace réservé pour une image  11">
            <a:extLst>
              <a:ext uri="{FF2B5EF4-FFF2-40B4-BE49-F238E27FC236}">
                <a16:creationId xmlns:a16="http://schemas.microsoft.com/office/drawing/2014/main" id="{F1F88FBA-0346-C148-90C4-08DCCAB80025}"/>
              </a:ext>
            </a:extLst>
          </p:cNvPr>
          <p:cNvSpPr>
            <a:spLocks noGrp="1"/>
          </p:cNvSpPr>
          <p:nvPr>
            <p:ph type="pic" sz="quarter" idx="81"/>
          </p:nvPr>
        </p:nvSpPr>
        <p:spPr>
          <a:xfrm>
            <a:off x="10847161" y="1808163"/>
            <a:ext cx="648676" cy="648679"/>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6" name="Espace réservé du texte 24">
            <a:extLst>
              <a:ext uri="{FF2B5EF4-FFF2-40B4-BE49-F238E27FC236}">
                <a16:creationId xmlns:a16="http://schemas.microsoft.com/office/drawing/2014/main" id="{12649483-3A85-7A46-9925-2E30D5AF4C86}"/>
              </a:ext>
            </a:extLst>
          </p:cNvPr>
          <p:cNvSpPr>
            <a:spLocks noGrp="1"/>
          </p:cNvSpPr>
          <p:nvPr>
            <p:ph type="body" sz="quarter" idx="83"/>
          </p:nvPr>
        </p:nvSpPr>
        <p:spPr>
          <a:xfrm>
            <a:off x="876163" y="4833257"/>
            <a:ext cx="2880000" cy="113336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7" name="Espace réservé pour une image  11">
            <a:extLst>
              <a:ext uri="{FF2B5EF4-FFF2-40B4-BE49-F238E27FC236}">
                <a16:creationId xmlns:a16="http://schemas.microsoft.com/office/drawing/2014/main" id="{E1695B98-9B2B-4C4E-96F3-07CEC53B055F}"/>
              </a:ext>
            </a:extLst>
          </p:cNvPr>
          <p:cNvSpPr>
            <a:spLocks noGrp="1"/>
          </p:cNvSpPr>
          <p:nvPr>
            <p:ph type="pic" sz="quarter" idx="84"/>
          </p:nvPr>
        </p:nvSpPr>
        <p:spPr>
          <a:xfrm>
            <a:off x="3287486" y="4148931"/>
            <a:ext cx="648678" cy="64867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3" name="Espace réservé du texte 24">
            <a:extLst>
              <a:ext uri="{FF2B5EF4-FFF2-40B4-BE49-F238E27FC236}">
                <a16:creationId xmlns:a16="http://schemas.microsoft.com/office/drawing/2014/main" id="{A73CAA23-8CD3-AA40-A32B-D44ABCFA7C91}"/>
              </a:ext>
            </a:extLst>
          </p:cNvPr>
          <p:cNvSpPr>
            <a:spLocks noGrp="1"/>
          </p:cNvSpPr>
          <p:nvPr>
            <p:ph type="body" sz="quarter" idx="86"/>
          </p:nvPr>
        </p:nvSpPr>
        <p:spPr>
          <a:xfrm>
            <a:off x="4656000" y="4833257"/>
            <a:ext cx="2880000" cy="113336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4" name="Espace réservé pour une image  11">
            <a:extLst>
              <a:ext uri="{FF2B5EF4-FFF2-40B4-BE49-F238E27FC236}">
                <a16:creationId xmlns:a16="http://schemas.microsoft.com/office/drawing/2014/main" id="{4F194E67-360B-A84B-84BD-3C569CDBC9A1}"/>
              </a:ext>
            </a:extLst>
          </p:cNvPr>
          <p:cNvSpPr>
            <a:spLocks noGrp="1"/>
          </p:cNvSpPr>
          <p:nvPr>
            <p:ph type="pic" sz="quarter" idx="87"/>
          </p:nvPr>
        </p:nvSpPr>
        <p:spPr>
          <a:xfrm>
            <a:off x="7067323" y="4148931"/>
            <a:ext cx="648675" cy="64867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6" name="Espace réservé du texte 24">
            <a:extLst>
              <a:ext uri="{FF2B5EF4-FFF2-40B4-BE49-F238E27FC236}">
                <a16:creationId xmlns:a16="http://schemas.microsoft.com/office/drawing/2014/main" id="{7BA08B58-5D55-DE44-A3A5-EED9B377E35D}"/>
              </a:ext>
            </a:extLst>
          </p:cNvPr>
          <p:cNvSpPr>
            <a:spLocks noGrp="1"/>
          </p:cNvSpPr>
          <p:nvPr>
            <p:ph type="body" sz="quarter" idx="89"/>
          </p:nvPr>
        </p:nvSpPr>
        <p:spPr>
          <a:xfrm>
            <a:off x="8435838" y="4833257"/>
            <a:ext cx="2880000" cy="1133362"/>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7" name="Espace réservé pour une image  11">
            <a:extLst>
              <a:ext uri="{FF2B5EF4-FFF2-40B4-BE49-F238E27FC236}">
                <a16:creationId xmlns:a16="http://schemas.microsoft.com/office/drawing/2014/main" id="{E04FB490-4CD1-AA46-8392-36AE6745E886}"/>
              </a:ext>
            </a:extLst>
          </p:cNvPr>
          <p:cNvSpPr>
            <a:spLocks noGrp="1"/>
          </p:cNvSpPr>
          <p:nvPr>
            <p:ph type="pic" sz="quarter" idx="90"/>
          </p:nvPr>
        </p:nvSpPr>
        <p:spPr>
          <a:xfrm>
            <a:off x="10847161" y="4148931"/>
            <a:ext cx="648676" cy="64867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67135802-D8BE-1E46-9E3F-59B066C55EA5}"/>
              </a:ext>
            </a:extLst>
          </p:cNvPr>
          <p:cNvSpPr>
            <a:spLocks noGrp="1"/>
          </p:cNvSpPr>
          <p:nvPr>
            <p:ph type="ftr" sz="quarter" idx="91"/>
          </p:nvPr>
        </p:nvSpPr>
        <p:spPr/>
        <p:txBody>
          <a:bodyPr/>
          <a:lstStyle/>
          <a:p>
            <a:r>
              <a:rPr lang="en-GB"/>
              <a:t>ABBL/CSSF Retail Banking Survey 2022</a:t>
            </a:r>
          </a:p>
        </p:txBody>
      </p:sp>
    </p:spTree>
    <p:extLst>
      <p:ext uri="{BB962C8B-B14F-4D97-AF65-F5344CB8AC3E}">
        <p14:creationId xmlns:p14="http://schemas.microsoft.com/office/powerpoint/2010/main" val="387593613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6_Deux contenus">
    <p:spTree>
      <p:nvGrpSpPr>
        <p:cNvPr id="1" name=""/>
        <p:cNvGrpSpPr/>
        <p:nvPr/>
      </p:nvGrpSpPr>
      <p:grpSpPr>
        <a:xfrm>
          <a:off x="0" y="0"/>
          <a:ext cx="0" cy="0"/>
          <a:chOff x="0" y="0"/>
          <a:chExt cx="0" cy="0"/>
        </a:xfrm>
      </p:grpSpPr>
      <p:sp>
        <p:nvSpPr>
          <p:cNvPr id="28" name="Espace réservé du texte 24">
            <a:extLst>
              <a:ext uri="{FF2B5EF4-FFF2-40B4-BE49-F238E27FC236}">
                <a16:creationId xmlns:a16="http://schemas.microsoft.com/office/drawing/2014/main" id="{A2D7C012-0B21-AD4C-B716-0D347942B64B}"/>
              </a:ext>
            </a:extLst>
          </p:cNvPr>
          <p:cNvSpPr>
            <a:spLocks noGrp="1"/>
          </p:cNvSpPr>
          <p:nvPr>
            <p:ph type="body" sz="quarter" idx="76"/>
          </p:nvPr>
        </p:nvSpPr>
        <p:spPr>
          <a:xfrm>
            <a:off x="4476000" y="1808163"/>
            <a:ext cx="3239999" cy="1981200"/>
          </a:xfrm>
          <a:prstGeom prst="roundRect">
            <a:avLst>
              <a:gd name="adj" fmla="val 797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3" name="Espace réservé du texte 24">
            <a:extLst>
              <a:ext uri="{FF2B5EF4-FFF2-40B4-BE49-F238E27FC236}">
                <a16:creationId xmlns:a16="http://schemas.microsoft.com/office/drawing/2014/main" id="{EE261E66-B067-A143-8B9B-3590BE245BC6}"/>
              </a:ext>
            </a:extLst>
          </p:cNvPr>
          <p:cNvSpPr>
            <a:spLocks noGrp="1"/>
          </p:cNvSpPr>
          <p:nvPr>
            <p:ph type="body" sz="quarter" idx="79"/>
          </p:nvPr>
        </p:nvSpPr>
        <p:spPr>
          <a:xfrm>
            <a:off x="8255838" y="1808163"/>
            <a:ext cx="3239999" cy="1981200"/>
          </a:xfrm>
          <a:prstGeom prst="roundRect">
            <a:avLst>
              <a:gd name="adj" fmla="val 7973"/>
            </a:avLst>
          </a:prstGeom>
          <a:noFill/>
          <a:ln w="3175">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7" name="Espace réservé du texte 24">
            <a:extLst>
              <a:ext uri="{FF2B5EF4-FFF2-40B4-BE49-F238E27FC236}">
                <a16:creationId xmlns:a16="http://schemas.microsoft.com/office/drawing/2014/main" id="{683C4901-D9FF-7546-876E-8D46E12582C8}"/>
              </a:ext>
            </a:extLst>
          </p:cNvPr>
          <p:cNvSpPr>
            <a:spLocks noGrp="1"/>
          </p:cNvSpPr>
          <p:nvPr>
            <p:ph type="body" sz="quarter" idx="85"/>
          </p:nvPr>
        </p:nvSpPr>
        <p:spPr>
          <a:xfrm>
            <a:off x="4476000" y="4148931"/>
            <a:ext cx="3239999" cy="1981200"/>
          </a:xfrm>
          <a:prstGeom prst="roundRect">
            <a:avLst>
              <a:gd name="adj" fmla="val 797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0" name="Espace réservé du texte 24">
            <a:extLst>
              <a:ext uri="{FF2B5EF4-FFF2-40B4-BE49-F238E27FC236}">
                <a16:creationId xmlns:a16="http://schemas.microsoft.com/office/drawing/2014/main" id="{B96A3620-432F-EB42-99FC-3169F4944906}"/>
              </a:ext>
            </a:extLst>
          </p:cNvPr>
          <p:cNvSpPr>
            <a:spLocks noGrp="1"/>
          </p:cNvSpPr>
          <p:nvPr>
            <p:ph type="body" sz="quarter" idx="88"/>
          </p:nvPr>
        </p:nvSpPr>
        <p:spPr>
          <a:xfrm>
            <a:off x="8255838" y="4148931"/>
            <a:ext cx="3239999" cy="1981200"/>
          </a:xfrm>
          <a:prstGeom prst="roundRect">
            <a:avLst>
              <a:gd name="adj" fmla="val 797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07424B68-27CB-E541-882B-BFA00AB0434B}"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23" name="Espace réservé du texte 24">
            <a:extLst>
              <a:ext uri="{FF2B5EF4-FFF2-40B4-BE49-F238E27FC236}">
                <a16:creationId xmlns:a16="http://schemas.microsoft.com/office/drawing/2014/main" id="{22552427-C199-5E47-874A-8A62870A1066}"/>
              </a:ext>
            </a:extLst>
          </p:cNvPr>
          <p:cNvSpPr>
            <a:spLocks noGrp="1"/>
          </p:cNvSpPr>
          <p:nvPr>
            <p:ph type="body" sz="quarter" idx="41"/>
          </p:nvPr>
        </p:nvSpPr>
        <p:spPr>
          <a:xfrm>
            <a:off x="874713" y="1808162"/>
            <a:ext cx="2881311" cy="4321175"/>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0" name="Espace réservé du texte 24">
            <a:extLst>
              <a:ext uri="{FF2B5EF4-FFF2-40B4-BE49-F238E27FC236}">
                <a16:creationId xmlns:a16="http://schemas.microsoft.com/office/drawing/2014/main" id="{51944E58-E2A3-9F45-9673-0051DC26AADC}"/>
              </a:ext>
            </a:extLst>
          </p:cNvPr>
          <p:cNvSpPr>
            <a:spLocks noGrp="1"/>
          </p:cNvSpPr>
          <p:nvPr>
            <p:ph type="body" sz="quarter" idx="77"/>
          </p:nvPr>
        </p:nvSpPr>
        <p:spPr>
          <a:xfrm>
            <a:off x="4656138" y="2547775"/>
            <a:ext cx="2880000" cy="1241587"/>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1" name="Espace réservé pour une image  11">
            <a:extLst>
              <a:ext uri="{FF2B5EF4-FFF2-40B4-BE49-F238E27FC236}">
                <a16:creationId xmlns:a16="http://schemas.microsoft.com/office/drawing/2014/main" id="{7723997A-4F3D-C742-9C89-05E3A387E346}"/>
              </a:ext>
            </a:extLst>
          </p:cNvPr>
          <p:cNvSpPr>
            <a:spLocks noGrp="1"/>
          </p:cNvSpPr>
          <p:nvPr>
            <p:ph type="pic" sz="quarter" idx="78"/>
          </p:nvPr>
        </p:nvSpPr>
        <p:spPr>
          <a:xfrm>
            <a:off x="7068207" y="1808163"/>
            <a:ext cx="647792" cy="647795"/>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5" name="Espace réservé du texte 24">
            <a:extLst>
              <a:ext uri="{FF2B5EF4-FFF2-40B4-BE49-F238E27FC236}">
                <a16:creationId xmlns:a16="http://schemas.microsoft.com/office/drawing/2014/main" id="{8AA6010F-E2AD-1B45-AE83-E731C81A86A7}"/>
              </a:ext>
            </a:extLst>
          </p:cNvPr>
          <p:cNvSpPr>
            <a:spLocks noGrp="1"/>
          </p:cNvSpPr>
          <p:nvPr>
            <p:ph type="body" sz="quarter" idx="80"/>
          </p:nvPr>
        </p:nvSpPr>
        <p:spPr>
          <a:xfrm>
            <a:off x="8435838" y="2547775"/>
            <a:ext cx="2880000" cy="1078075"/>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6" name="Espace réservé pour une image  11">
            <a:extLst>
              <a:ext uri="{FF2B5EF4-FFF2-40B4-BE49-F238E27FC236}">
                <a16:creationId xmlns:a16="http://schemas.microsoft.com/office/drawing/2014/main" id="{442B5E37-0F75-8C4A-AF01-2D8527DC87E8}"/>
              </a:ext>
            </a:extLst>
          </p:cNvPr>
          <p:cNvSpPr>
            <a:spLocks noGrp="1"/>
          </p:cNvSpPr>
          <p:nvPr>
            <p:ph type="pic" sz="quarter" idx="81"/>
          </p:nvPr>
        </p:nvSpPr>
        <p:spPr>
          <a:xfrm>
            <a:off x="10846676" y="1808163"/>
            <a:ext cx="649161" cy="64916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8" name="Espace réservé du texte 24">
            <a:extLst>
              <a:ext uri="{FF2B5EF4-FFF2-40B4-BE49-F238E27FC236}">
                <a16:creationId xmlns:a16="http://schemas.microsoft.com/office/drawing/2014/main" id="{F0198343-B2BC-ED46-B3F3-31CABEEB2093}"/>
              </a:ext>
            </a:extLst>
          </p:cNvPr>
          <p:cNvSpPr>
            <a:spLocks noGrp="1"/>
          </p:cNvSpPr>
          <p:nvPr>
            <p:ph type="body" sz="quarter" idx="86"/>
          </p:nvPr>
        </p:nvSpPr>
        <p:spPr>
          <a:xfrm>
            <a:off x="4656000" y="4887309"/>
            <a:ext cx="2880000" cy="1242027"/>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9" name="Espace réservé pour une image  11">
            <a:extLst>
              <a:ext uri="{FF2B5EF4-FFF2-40B4-BE49-F238E27FC236}">
                <a16:creationId xmlns:a16="http://schemas.microsoft.com/office/drawing/2014/main" id="{9663CDC4-5861-C643-8470-9DF158B8CC52}"/>
              </a:ext>
            </a:extLst>
          </p:cNvPr>
          <p:cNvSpPr>
            <a:spLocks noGrp="1"/>
          </p:cNvSpPr>
          <p:nvPr>
            <p:ph type="pic" sz="quarter" idx="87"/>
          </p:nvPr>
        </p:nvSpPr>
        <p:spPr>
          <a:xfrm>
            <a:off x="7068207" y="4148929"/>
            <a:ext cx="647791" cy="647797"/>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51" name="Espace réservé du texte 24">
            <a:extLst>
              <a:ext uri="{FF2B5EF4-FFF2-40B4-BE49-F238E27FC236}">
                <a16:creationId xmlns:a16="http://schemas.microsoft.com/office/drawing/2014/main" id="{A1EADCC1-5922-754D-A96B-980A446131AB}"/>
              </a:ext>
            </a:extLst>
          </p:cNvPr>
          <p:cNvSpPr>
            <a:spLocks noGrp="1"/>
          </p:cNvSpPr>
          <p:nvPr>
            <p:ph type="body" sz="quarter" idx="89"/>
          </p:nvPr>
        </p:nvSpPr>
        <p:spPr>
          <a:xfrm>
            <a:off x="8435838" y="4887309"/>
            <a:ext cx="2880000" cy="1242026"/>
          </a:xfrm>
        </p:spPr>
        <p:txBody>
          <a:bodyPr/>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52" name="Espace réservé pour une image  11">
            <a:extLst>
              <a:ext uri="{FF2B5EF4-FFF2-40B4-BE49-F238E27FC236}">
                <a16:creationId xmlns:a16="http://schemas.microsoft.com/office/drawing/2014/main" id="{658CF134-DB6A-434D-AC48-B8727A52E3F4}"/>
              </a:ext>
            </a:extLst>
          </p:cNvPr>
          <p:cNvSpPr>
            <a:spLocks noGrp="1"/>
          </p:cNvSpPr>
          <p:nvPr>
            <p:ph type="pic" sz="quarter" idx="90"/>
          </p:nvPr>
        </p:nvSpPr>
        <p:spPr>
          <a:xfrm>
            <a:off x="10846677" y="4148931"/>
            <a:ext cx="649160" cy="649163"/>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2D7C77AB-0397-C14D-9D9C-5FE24793354F}"/>
              </a:ext>
            </a:extLst>
          </p:cNvPr>
          <p:cNvSpPr>
            <a:spLocks noGrp="1"/>
          </p:cNvSpPr>
          <p:nvPr>
            <p:ph type="ftr" sz="quarter" idx="91"/>
          </p:nvPr>
        </p:nvSpPr>
        <p:spPr/>
        <p:txBody>
          <a:bodyPr/>
          <a:lstStyle/>
          <a:p>
            <a:r>
              <a:rPr lang="en-GB"/>
              <a:t>ABBL/CSSF Retail Banking Survey 2022</a:t>
            </a:r>
          </a:p>
        </p:txBody>
      </p:sp>
    </p:spTree>
    <p:extLst>
      <p:ext uri="{BB962C8B-B14F-4D97-AF65-F5344CB8AC3E}">
        <p14:creationId xmlns:p14="http://schemas.microsoft.com/office/powerpoint/2010/main" val="3902350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7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ECD3CBEC-8BEF-BE48-8F62-16D1F5365C6A}"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35" name="Espace réservé du texte 24">
            <a:extLst>
              <a:ext uri="{FF2B5EF4-FFF2-40B4-BE49-F238E27FC236}">
                <a16:creationId xmlns:a16="http://schemas.microsoft.com/office/drawing/2014/main" id="{933BBFE0-6BD9-994B-BE03-3E3FE0D49B33}"/>
              </a:ext>
            </a:extLst>
          </p:cNvPr>
          <p:cNvSpPr>
            <a:spLocks noGrp="1"/>
          </p:cNvSpPr>
          <p:nvPr>
            <p:ph type="body" sz="quarter" idx="73"/>
          </p:nvPr>
        </p:nvSpPr>
        <p:spPr>
          <a:xfrm>
            <a:off x="696163" y="1808163"/>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6" name="Espace réservé du texte 24">
            <a:extLst>
              <a:ext uri="{FF2B5EF4-FFF2-40B4-BE49-F238E27FC236}">
                <a16:creationId xmlns:a16="http://schemas.microsoft.com/office/drawing/2014/main" id="{B13D4937-5546-1648-8FB3-CF8CCC624E6A}"/>
              </a:ext>
            </a:extLst>
          </p:cNvPr>
          <p:cNvSpPr>
            <a:spLocks noGrp="1"/>
          </p:cNvSpPr>
          <p:nvPr>
            <p:ph type="body" sz="quarter" idx="74"/>
          </p:nvPr>
        </p:nvSpPr>
        <p:spPr>
          <a:xfrm>
            <a:off x="876163" y="2300177"/>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7" name="Espace réservé pour une image  11">
            <a:extLst>
              <a:ext uri="{FF2B5EF4-FFF2-40B4-BE49-F238E27FC236}">
                <a16:creationId xmlns:a16="http://schemas.microsoft.com/office/drawing/2014/main" id="{940B7DD5-6572-1946-83EA-90FDC3A028A7}"/>
              </a:ext>
            </a:extLst>
          </p:cNvPr>
          <p:cNvSpPr>
            <a:spLocks noGrp="1"/>
          </p:cNvSpPr>
          <p:nvPr>
            <p:ph type="pic" sz="quarter" idx="75"/>
          </p:nvPr>
        </p:nvSpPr>
        <p:spPr>
          <a:xfrm>
            <a:off x="3360660"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3" name="Espace réservé du texte 24">
            <a:extLst>
              <a:ext uri="{FF2B5EF4-FFF2-40B4-BE49-F238E27FC236}">
                <a16:creationId xmlns:a16="http://schemas.microsoft.com/office/drawing/2014/main" id="{3E140A6C-8A61-934D-944D-69BB3FF21CA8}"/>
              </a:ext>
            </a:extLst>
          </p:cNvPr>
          <p:cNvSpPr>
            <a:spLocks noGrp="1"/>
          </p:cNvSpPr>
          <p:nvPr>
            <p:ph type="body" sz="quarter" idx="76"/>
          </p:nvPr>
        </p:nvSpPr>
        <p:spPr>
          <a:xfrm>
            <a:off x="4476000" y="1808163"/>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4" name="Espace réservé du texte 24">
            <a:extLst>
              <a:ext uri="{FF2B5EF4-FFF2-40B4-BE49-F238E27FC236}">
                <a16:creationId xmlns:a16="http://schemas.microsoft.com/office/drawing/2014/main" id="{6C26834B-DF1F-1045-A7BD-1A375FB9F987}"/>
              </a:ext>
            </a:extLst>
          </p:cNvPr>
          <p:cNvSpPr>
            <a:spLocks noGrp="1"/>
          </p:cNvSpPr>
          <p:nvPr>
            <p:ph type="body" sz="quarter" idx="77"/>
          </p:nvPr>
        </p:nvSpPr>
        <p:spPr>
          <a:xfrm>
            <a:off x="4656000" y="2300177"/>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5" name="Espace réservé pour une image  11">
            <a:extLst>
              <a:ext uri="{FF2B5EF4-FFF2-40B4-BE49-F238E27FC236}">
                <a16:creationId xmlns:a16="http://schemas.microsoft.com/office/drawing/2014/main" id="{8DDFED41-B825-EE4C-BC2E-91B2D129449B}"/>
              </a:ext>
            </a:extLst>
          </p:cNvPr>
          <p:cNvSpPr>
            <a:spLocks noGrp="1"/>
          </p:cNvSpPr>
          <p:nvPr>
            <p:ph type="pic" sz="quarter" idx="78"/>
          </p:nvPr>
        </p:nvSpPr>
        <p:spPr>
          <a:xfrm>
            <a:off x="7140497"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6" name="Espace réservé du texte 24">
            <a:extLst>
              <a:ext uri="{FF2B5EF4-FFF2-40B4-BE49-F238E27FC236}">
                <a16:creationId xmlns:a16="http://schemas.microsoft.com/office/drawing/2014/main" id="{9831F11A-91B0-0447-8E24-1AD0CB111788}"/>
              </a:ext>
            </a:extLst>
          </p:cNvPr>
          <p:cNvSpPr>
            <a:spLocks noGrp="1"/>
          </p:cNvSpPr>
          <p:nvPr>
            <p:ph type="body" sz="quarter" idx="79"/>
          </p:nvPr>
        </p:nvSpPr>
        <p:spPr>
          <a:xfrm>
            <a:off x="8255837" y="1808163"/>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7" name="Espace réservé du texte 24">
            <a:extLst>
              <a:ext uri="{FF2B5EF4-FFF2-40B4-BE49-F238E27FC236}">
                <a16:creationId xmlns:a16="http://schemas.microsoft.com/office/drawing/2014/main" id="{06789594-A2AF-3D45-9639-E0905CFC8EA8}"/>
              </a:ext>
            </a:extLst>
          </p:cNvPr>
          <p:cNvSpPr>
            <a:spLocks noGrp="1"/>
          </p:cNvSpPr>
          <p:nvPr>
            <p:ph type="body" sz="quarter" idx="80"/>
          </p:nvPr>
        </p:nvSpPr>
        <p:spPr>
          <a:xfrm>
            <a:off x="8435837" y="2300177"/>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8" name="Espace réservé pour une image  11">
            <a:extLst>
              <a:ext uri="{FF2B5EF4-FFF2-40B4-BE49-F238E27FC236}">
                <a16:creationId xmlns:a16="http://schemas.microsoft.com/office/drawing/2014/main" id="{A04D6DE6-FD72-4D44-82D8-3498C45707BA}"/>
              </a:ext>
            </a:extLst>
          </p:cNvPr>
          <p:cNvSpPr>
            <a:spLocks noGrp="1"/>
          </p:cNvSpPr>
          <p:nvPr>
            <p:ph type="pic" sz="quarter" idx="81"/>
          </p:nvPr>
        </p:nvSpPr>
        <p:spPr>
          <a:xfrm>
            <a:off x="10920334"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9" name="Espace réservé du texte 24">
            <a:extLst>
              <a:ext uri="{FF2B5EF4-FFF2-40B4-BE49-F238E27FC236}">
                <a16:creationId xmlns:a16="http://schemas.microsoft.com/office/drawing/2014/main" id="{B6BAA6D5-D8E1-174D-A072-8C98D469A43D}"/>
              </a:ext>
            </a:extLst>
          </p:cNvPr>
          <p:cNvSpPr>
            <a:spLocks noGrp="1"/>
          </p:cNvSpPr>
          <p:nvPr>
            <p:ph type="body" sz="quarter" idx="82"/>
          </p:nvPr>
        </p:nvSpPr>
        <p:spPr>
          <a:xfrm>
            <a:off x="696163" y="4869338"/>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0" name="Espace réservé du texte 24">
            <a:extLst>
              <a:ext uri="{FF2B5EF4-FFF2-40B4-BE49-F238E27FC236}">
                <a16:creationId xmlns:a16="http://schemas.microsoft.com/office/drawing/2014/main" id="{439515E8-3093-7748-9907-A00019E2431B}"/>
              </a:ext>
            </a:extLst>
          </p:cNvPr>
          <p:cNvSpPr>
            <a:spLocks noGrp="1"/>
          </p:cNvSpPr>
          <p:nvPr>
            <p:ph type="body" sz="quarter" idx="83"/>
          </p:nvPr>
        </p:nvSpPr>
        <p:spPr>
          <a:xfrm>
            <a:off x="876163" y="5361352"/>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1" name="Espace réservé pour une image  11">
            <a:extLst>
              <a:ext uri="{FF2B5EF4-FFF2-40B4-BE49-F238E27FC236}">
                <a16:creationId xmlns:a16="http://schemas.microsoft.com/office/drawing/2014/main" id="{B21D18CB-DC16-2C40-A63E-C543C6D3D806}"/>
              </a:ext>
            </a:extLst>
          </p:cNvPr>
          <p:cNvSpPr>
            <a:spLocks noGrp="1"/>
          </p:cNvSpPr>
          <p:nvPr>
            <p:ph type="pic" sz="quarter" idx="84"/>
          </p:nvPr>
        </p:nvSpPr>
        <p:spPr>
          <a:xfrm>
            <a:off x="3360165" y="4869338"/>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2" name="Espace réservé du texte 24">
            <a:extLst>
              <a:ext uri="{FF2B5EF4-FFF2-40B4-BE49-F238E27FC236}">
                <a16:creationId xmlns:a16="http://schemas.microsoft.com/office/drawing/2014/main" id="{AF209287-6F8F-4841-9929-B132E548C79F}"/>
              </a:ext>
            </a:extLst>
          </p:cNvPr>
          <p:cNvSpPr>
            <a:spLocks noGrp="1"/>
          </p:cNvSpPr>
          <p:nvPr>
            <p:ph type="body" sz="quarter" idx="85"/>
          </p:nvPr>
        </p:nvSpPr>
        <p:spPr>
          <a:xfrm>
            <a:off x="4476000" y="4869338"/>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6" name="Espace réservé du texte 24">
            <a:extLst>
              <a:ext uri="{FF2B5EF4-FFF2-40B4-BE49-F238E27FC236}">
                <a16:creationId xmlns:a16="http://schemas.microsoft.com/office/drawing/2014/main" id="{8289DE34-966C-A34A-9743-F3B307A01BA2}"/>
              </a:ext>
            </a:extLst>
          </p:cNvPr>
          <p:cNvSpPr>
            <a:spLocks noGrp="1"/>
          </p:cNvSpPr>
          <p:nvPr>
            <p:ph type="body" sz="quarter" idx="86"/>
          </p:nvPr>
        </p:nvSpPr>
        <p:spPr>
          <a:xfrm>
            <a:off x="4656000" y="5361352"/>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80" name="Espace réservé pour une image  11">
            <a:extLst>
              <a:ext uri="{FF2B5EF4-FFF2-40B4-BE49-F238E27FC236}">
                <a16:creationId xmlns:a16="http://schemas.microsoft.com/office/drawing/2014/main" id="{B2D8CB9E-14F8-ED49-9723-1EEECBD74F0D}"/>
              </a:ext>
            </a:extLst>
          </p:cNvPr>
          <p:cNvSpPr>
            <a:spLocks noGrp="1"/>
          </p:cNvSpPr>
          <p:nvPr>
            <p:ph type="pic" sz="quarter" idx="87"/>
          </p:nvPr>
        </p:nvSpPr>
        <p:spPr>
          <a:xfrm>
            <a:off x="7140002" y="4869338"/>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84" name="Espace réservé du texte 24">
            <a:extLst>
              <a:ext uri="{FF2B5EF4-FFF2-40B4-BE49-F238E27FC236}">
                <a16:creationId xmlns:a16="http://schemas.microsoft.com/office/drawing/2014/main" id="{24DB81B6-C373-B947-B7B0-DB9186F275A6}"/>
              </a:ext>
            </a:extLst>
          </p:cNvPr>
          <p:cNvSpPr>
            <a:spLocks noGrp="1"/>
          </p:cNvSpPr>
          <p:nvPr>
            <p:ph type="body" sz="quarter" idx="88"/>
          </p:nvPr>
        </p:nvSpPr>
        <p:spPr>
          <a:xfrm>
            <a:off x="8255837" y="4869338"/>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8" name="Espace réservé du texte 24">
            <a:extLst>
              <a:ext uri="{FF2B5EF4-FFF2-40B4-BE49-F238E27FC236}">
                <a16:creationId xmlns:a16="http://schemas.microsoft.com/office/drawing/2014/main" id="{002E2D81-C2DA-884E-ADC8-26F2C545C23F}"/>
              </a:ext>
            </a:extLst>
          </p:cNvPr>
          <p:cNvSpPr>
            <a:spLocks noGrp="1"/>
          </p:cNvSpPr>
          <p:nvPr>
            <p:ph type="body" sz="quarter" idx="89"/>
          </p:nvPr>
        </p:nvSpPr>
        <p:spPr>
          <a:xfrm>
            <a:off x="8435837" y="5361352"/>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92" name="Espace réservé pour une image  11">
            <a:extLst>
              <a:ext uri="{FF2B5EF4-FFF2-40B4-BE49-F238E27FC236}">
                <a16:creationId xmlns:a16="http://schemas.microsoft.com/office/drawing/2014/main" id="{92C2995F-9506-794A-9B53-E8E60F094287}"/>
              </a:ext>
            </a:extLst>
          </p:cNvPr>
          <p:cNvSpPr>
            <a:spLocks noGrp="1"/>
          </p:cNvSpPr>
          <p:nvPr>
            <p:ph type="pic" sz="quarter" idx="90"/>
          </p:nvPr>
        </p:nvSpPr>
        <p:spPr>
          <a:xfrm>
            <a:off x="10919840" y="4869338"/>
            <a:ext cx="575998" cy="57599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96" name="Espace réservé du texte 24">
            <a:extLst>
              <a:ext uri="{FF2B5EF4-FFF2-40B4-BE49-F238E27FC236}">
                <a16:creationId xmlns:a16="http://schemas.microsoft.com/office/drawing/2014/main" id="{842A6291-366D-8A41-B5AA-2ABB840999D2}"/>
              </a:ext>
            </a:extLst>
          </p:cNvPr>
          <p:cNvSpPr>
            <a:spLocks noGrp="1"/>
          </p:cNvSpPr>
          <p:nvPr>
            <p:ph type="body" sz="quarter" idx="91"/>
          </p:nvPr>
        </p:nvSpPr>
        <p:spPr>
          <a:xfrm>
            <a:off x="696163" y="3291171"/>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0" name="Espace réservé du texte 24">
            <a:extLst>
              <a:ext uri="{FF2B5EF4-FFF2-40B4-BE49-F238E27FC236}">
                <a16:creationId xmlns:a16="http://schemas.microsoft.com/office/drawing/2014/main" id="{F87DF259-3FE2-8340-AFC1-7D911AD6EEBB}"/>
              </a:ext>
            </a:extLst>
          </p:cNvPr>
          <p:cNvSpPr>
            <a:spLocks noGrp="1"/>
          </p:cNvSpPr>
          <p:nvPr>
            <p:ph type="body" sz="quarter" idx="92"/>
          </p:nvPr>
        </p:nvSpPr>
        <p:spPr>
          <a:xfrm>
            <a:off x="876163" y="3783185"/>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4" name="Espace réservé pour une image  11">
            <a:extLst>
              <a:ext uri="{FF2B5EF4-FFF2-40B4-BE49-F238E27FC236}">
                <a16:creationId xmlns:a16="http://schemas.microsoft.com/office/drawing/2014/main" id="{BFC404D6-5FEB-AB4C-A61F-176CBF8C339A}"/>
              </a:ext>
            </a:extLst>
          </p:cNvPr>
          <p:cNvSpPr>
            <a:spLocks noGrp="1"/>
          </p:cNvSpPr>
          <p:nvPr>
            <p:ph type="pic" sz="quarter" idx="93"/>
          </p:nvPr>
        </p:nvSpPr>
        <p:spPr>
          <a:xfrm>
            <a:off x="3360165" y="3291171"/>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05" name="Espace réservé du texte 24">
            <a:extLst>
              <a:ext uri="{FF2B5EF4-FFF2-40B4-BE49-F238E27FC236}">
                <a16:creationId xmlns:a16="http://schemas.microsoft.com/office/drawing/2014/main" id="{30EAC740-0F7C-3146-B5DA-FB1EC428F5A0}"/>
              </a:ext>
            </a:extLst>
          </p:cNvPr>
          <p:cNvSpPr>
            <a:spLocks noGrp="1"/>
          </p:cNvSpPr>
          <p:nvPr>
            <p:ph type="body" sz="quarter" idx="94"/>
          </p:nvPr>
        </p:nvSpPr>
        <p:spPr>
          <a:xfrm>
            <a:off x="4476000" y="3291171"/>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6" name="Espace réservé du texte 24">
            <a:extLst>
              <a:ext uri="{FF2B5EF4-FFF2-40B4-BE49-F238E27FC236}">
                <a16:creationId xmlns:a16="http://schemas.microsoft.com/office/drawing/2014/main" id="{3161B962-5015-6641-958A-69A500B68517}"/>
              </a:ext>
            </a:extLst>
          </p:cNvPr>
          <p:cNvSpPr>
            <a:spLocks noGrp="1"/>
          </p:cNvSpPr>
          <p:nvPr>
            <p:ph type="body" sz="quarter" idx="95"/>
          </p:nvPr>
        </p:nvSpPr>
        <p:spPr>
          <a:xfrm>
            <a:off x="4656000" y="3783185"/>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7" name="Espace réservé pour une image  11">
            <a:extLst>
              <a:ext uri="{FF2B5EF4-FFF2-40B4-BE49-F238E27FC236}">
                <a16:creationId xmlns:a16="http://schemas.microsoft.com/office/drawing/2014/main" id="{2494FCAC-AF67-9C48-B075-D466690B7B75}"/>
              </a:ext>
            </a:extLst>
          </p:cNvPr>
          <p:cNvSpPr>
            <a:spLocks noGrp="1"/>
          </p:cNvSpPr>
          <p:nvPr>
            <p:ph type="pic" sz="quarter" idx="96"/>
          </p:nvPr>
        </p:nvSpPr>
        <p:spPr>
          <a:xfrm>
            <a:off x="7140003" y="3291171"/>
            <a:ext cx="575998" cy="57599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08" name="Espace réservé du texte 24">
            <a:extLst>
              <a:ext uri="{FF2B5EF4-FFF2-40B4-BE49-F238E27FC236}">
                <a16:creationId xmlns:a16="http://schemas.microsoft.com/office/drawing/2014/main" id="{506A03F0-318D-2940-BB98-045E61C977B0}"/>
              </a:ext>
            </a:extLst>
          </p:cNvPr>
          <p:cNvSpPr>
            <a:spLocks noGrp="1"/>
          </p:cNvSpPr>
          <p:nvPr>
            <p:ph type="body" sz="quarter" idx="97"/>
          </p:nvPr>
        </p:nvSpPr>
        <p:spPr>
          <a:xfrm>
            <a:off x="8255837" y="3291171"/>
            <a:ext cx="3239999" cy="1260000"/>
          </a:xfrm>
          <a:prstGeom prst="roundRect">
            <a:avLst>
              <a:gd name="adj" fmla="val 13483"/>
            </a:avLst>
          </a:prstGeom>
          <a:noFill/>
          <a:ln w="6350">
            <a:solidFill>
              <a:schemeClr val="tx1"/>
            </a:solidFill>
          </a:ln>
        </p:spPr>
        <p:txBody>
          <a:bodyPr lIns="144000" tIns="90000" rIns="14400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9" name="Espace réservé du texte 24">
            <a:extLst>
              <a:ext uri="{FF2B5EF4-FFF2-40B4-BE49-F238E27FC236}">
                <a16:creationId xmlns:a16="http://schemas.microsoft.com/office/drawing/2014/main" id="{E420E2B8-E5E2-4949-9959-20EF4FEE4857}"/>
              </a:ext>
            </a:extLst>
          </p:cNvPr>
          <p:cNvSpPr>
            <a:spLocks noGrp="1"/>
          </p:cNvSpPr>
          <p:nvPr>
            <p:ph type="body" sz="quarter" idx="98"/>
          </p:nvPr>
        </p:nvSpPr>
        <p:spPr>
          <a:xfrm>
            <a:off x="8435837" y="3783185"/>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10" name="Espace réservé pour une image  11">
            <a:extLst>
              <a:ext uri="{FF2B5EF4-FFF2-40B4-BE49-F238E27FC236}">
                <a16:creationId xmlns:a16="http://schemas.microsoft.com/office/drawing/2014/main" id="{8B72E937-0BCF-8D42-B746-5FD8EBFC80BC}"/>
              </a:ext>
            </a:extLst>
          </p:cNvPr>
          <p:cNvSpPr>
            <a:spLocks noGrp="1"/>
          </p:cNvSpPr>
          <p:nvPr>
            <p:ph type="pic" sz="quarter" idx="99"/>
          </p:nvPr>
        </p:nvSpPr>
        <p:spPr>
          <a:xfrm>
            <a:off x="10919839" y="3291171"/>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199C41ED-9E01-C24E-8678-CB153DC17775}"/>
              </a:ext>
            </a:extLst>
          </p:cNvPr>
          <p:cNvSpPr>
            <a:spLocks noGrp="1"/>
          </p:cNvSpPr>
          <p:nvPr>
            <p:ph type="ftr" sz="quarter" idx="100"/>
          </p:nvPr>
        </p:nvSpPr>
        <p:spPr/>
        <p:txBody>
          <a:bodyPr/>
          <a:lstStyle/>
          <a:p>
            <a:r>
              <a:rPr lang="en-GB"/>
              <a:t>ABBL/CSSF Retail Banking Survey 2022</a:t>
            </a:r>
          </a:p>
        </p:txBody>
      </p:sp>
    </p:spTree>
    <p:extLst>
      <p:ext uri="{BB962C8B-B14F-4D97-AF65-F5344CB8AC3E}">
        <p14:creationId xmlns:p14="http://schemas.microsoft.com/office/powerpoint/2010/main" val="230510437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8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739F3692-7DE9-4443-98FD-1C4DBA29D064}"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44" name="Connecteur droit 43">
            <a:extLst>
              <a:ext uri="{FF2B5EF4-FFF2-40B4-BE49-F238E27FC236}">
                <a16:creationId xmlns:a16="http://schemas.microsoft.com/office/drawing/2014/main" id="{67033533-F6C7-7544-80D8-E6E935894B0F}"/>
              </a:ext>
            </a:extLst>
          </p:cNvPr>
          <p:cNvCxnSpPr>
            <a:cxnSpLocks/>
          </p:cNvCxnSpPr>
          <p:nvPr userDrawn="1"/>
        </p:nvCxnSpPr>
        <p:spPr>
          <a:xfrm>
            <a:off x="4206875" y="1808163"/>
            <a:ext cx="0" cy="468153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7" name="Connecteur droit 46">
            <a:extLst>
              <a:ext uri="{FF2B5EF4-FFF2-40B4-BE49-F238E27FC236}">
                <a16:creationId xmlns:a16="http://schemas.microsoft.com/office/drawing/2014/main" id="{3251C8ED-A3AA-264A-BB7C-9A1492B17AB7}"/>
              </a:ext>
            </a:extLst>
          </p:cNvPr>
          <p:cNvCxnSpPr>
            <a:cxnSpLocks/>
          </p:cNvCxnSpPr>
          <p:nvPr userDrawn="1"/>
        </p:nvCxnSpPr>
        <p:spPr>
          <a:xfrm>
            <a:off x="7985125" y="1808163"/>
            <a:ext cx="0" cy="4681537"/>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D318E664-8B8E-294F-8DC4-2B65EF32FF61}"/>
              </a:ext>
            </a:extLst>
          </p:cNvPr>
          <p:cNvCxnSpPr>
            <a:cxnSpLocks/>
          </p:cNvCxnSpPr>
          <p:nvPr userDrawn="1"/>
        </p:nvCxnSpPr>
        <p:spPr>
          <a:xfrm>
            <a:off x="866776" y="3165225"/>
            <a:ext cx="1045051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6" name="Connecteur droit 55">
            <a:extLst>
              <a:ext uri="{FF2B5EF4-FFF2-40B4-BE49-F238E27FC236}">
                <a16:creationId xmlns:a16="http://schemas.microsoft.com/office/drawing/2014/main" id="{AF8DB550-1D74-D546-923A-72CEC5403218}"/>
              </a:ext>
            </a:extLst>
          </p:cNvPr>
          <p:cNvCxnSpPr>
            <a:cxnSpLocks/>
          </p:cNvCxnSpPr>
          <p:nvPr userDrawn="1"/>
        </p:nvCxnSpPr>
        <p:spPr>
          <a:xfrm>
            <a:off x="866776" y="4689463"/>
            <a:ext cx="10450512" cy="0"/>
          </a:xfrm>
          <a:prstGeom prst="line">
            <a:avLst/>
          </a:prstGeom>
          <a:ln w="3175">
            <a:solidFill>
              <a:schemeClr val="tx1"/>
            </a:solidFill>
          </a:ln>
        </p:spPr>
        <p:style>
          <a:lnRef idx="1">
            <a:schemeClr val="accent1"/>
          </a:lnRef>
          <a:fillRef idx="0">
            <a:schemeClr val="accent1"/>
          </a:fillRef>
          <a:effectRef idx="0">
            <a:schemeClr val="accent1"/>
          </a:effectRef>
          <a:fontRef idx="minor">
            <a:schemeClr val="tx1"/>
          </a:fontRef>
        </p:style>
      </p:cxnSp>
      <p:sp>
        <p:nvSpPr>
          <p:cNvPr id="37" name="Espace réservé du texte 24">
            <a:extLst>
              <a:ext uri="{FF2B5EF4-FFF2-40B4-BE49-F238E27FC236}">
                <a16:creationId xmlns:a16="http://schemas.microsoft.com/office/drawing/2014/main" id="{99821599-848E-0D42-BD79-88416B31CA9A}"/>
              </a:ext>
            </a:extLst>
          </p:cNvPr>
          <p:cNvSpPr>
            <a:spLocks noGrp="1"/>
          </p:cNvSpPr>
          <p:nvPr>
            <p:ph type="body" sz="quarter" idx="73"/>
          </p:nvPr>
        </p:nvSpPr>
        <p:spPr>
          <a:xfrm>
            <a:off x="866776" y="1808163"/>
            <a:ext cx="2888782"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8" name="Espace réservé du texte 24">
            <a:extLst>
              <a:ext uri="{FF2B5EF4-FFF2-40B4-BE49-F238E27FC236}">
                <a16:creationId xmlns:a16="http://schemas.microsoft.com/office/drawing/2014/main" id="{C3DF3721-CA24-BF47-98C0-4A2ACED673C4}"/>
              </a:ext>
            </a:extLst>
          </p:cNvPr>
          <p:cNvSpPr>
            <a:spLocks noGrp="1"/>
          </p:cNvSpPr>
          <p:nvPr>
            <p:ph type="body" sz="quarter" idx="74"/>
          </p:nvPr>
        </p:nvSpPr>
        <p:spPr>
          <a:xfrm>
            <a:off x="876163" y="2300177"/>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9" name="Espace réservé pour une image  11">
            <a:extLst>
              <a:ext uri="{FF2B5EF4-FFF2-40B4-BE49-F238E27FC236}">
                <a16:creationId xmlns:a16="http://schemas.microsoft.com/office/drawing/2014/main" id="{70F641D3-AE09-924A-9C02-A1B188999AE6}"/>
              </a:ext>
            </a:extLst>
          </p:cNvPr>
          <p:cNvSpPr>
            <a:spLocks noGrp="1"/>
          </p:cNvSpPr>
          <p:nvPr>
            <p:ph type="pic" sz="quarter" idx="75"/>
          </p:nvPr>
        </p:nvSpPr>
        <p:spPr>
          <a:xfrm>
            <a:off x="3180659"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0" name="Espace réservé du texte 24">
            <a:extLst>
              <a:ext uri="{FF2B5EF4-FFF2-40B4-BE49-F238E27FC236}">
                <a16:creationId xmlns:a16="http://schemas.microsoft.com/office/drawing/2014/main" id="{7BAFC734-40D1-BA40-A25E-6D1DEA8843D0}"/>
              </a:ext>
            </a:extLst>
          </p:cNvPr>
          <p:cNvSpPr>
            <a:spLocks noGrp="1"/>
          </p:cNvSpPr>
          <p:nvPr>
            <p:ph type="body" sz="quarter" idx="76"/>
          </p:nvPr>
        </p:nvSpPr>
        <p:spPr>
          <a:xfrm>
            <a:off x="4656139" y="1808163"/>
            <a:ext cx="2875124"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9" name="Espace réservé du texte 24">
            <a:extLst>
              <a:ext uri="{FF2B5EF4-FFF2-40B4-BE49-F238E27FC236}">
                <a16:creationId xmlns:a16="http://schemas.microsoft.com/office/drawing/2014/main" id="{5D542DC5-4EB6-7E48-8758-50129D09C3D6}"/>
              </a:ext>
            </a:extLst>
          </p:cNvPr>
          <p:cNvSpPr>
            <a:spLocks noGrp="1"/>
          </p:cNvSpPr>
          <p:nvPr>
            <p:ph type="body" sz="quarter" idx="77"/>
          </p:nvPr>
        </p:nvSpPr>
        <p:spPr>
          <a:xfrm>
            <a:off x="4656000" y="2300177"/>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7" name="Espace réservé pour une image  11">
            <a:extLst>
              <a:ext uri="{FF2B5EF4-FFF2-40B4-BE49-F238E27FC236}">
                <a16:creationId xmlns:a16="http://schemas.microsoft.com/office/drawing/2014/main" id="{E31FF757-892B-834B-87D9-CE68A03112E7}"/>
              </a:ext>
            </a:extLst>
          </p:cNvPr>
          <p:cNvSpPr>
            <a:spLocks noGrp="1"/>
          </p:cNvSpPr>
          <p:nvPr>
            <p:ph type="pic" sz="quarter" idx="78"/>
          </p:nvPr>
        </p:nvSpPr>
        <p:spPr>
          <a:xfrm>
            <a:off x="6960496"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8" name="Espace réservé du texte 24">
            <a:extLst>
              <a:ext uri="{FF2B5EF4-FFF2-40B4-BE49-F238E27FC236}">
                <a16:creationId xmlns:a16="http://schemas.microsoft.com/office/drawing/2014/main" id="{220BC7BC-C593-6C45-BD61-ED6F44254C93}"/>
              </a:ext>
            </a:extLst>
          </p:cNvPr>
          <p:cNvSpPr>
            <a:spLocks noGrp="1"/>
          </p:cNvSpPr>
          <p:nvPr>
            <p:ph type="body" sz="quarter" idx="79"/>
          </p:nvPr>
        </p:nvSpPr>
        <p:spPr>
          <a:xfrm>
            <a:off x="8435837" y="1808163"/>
            <a:ext cx="2881443"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9" name="Espace réservé du texte 24">
            <a:extLst>
              <a:ext uri="{FF2B5EF4-FFF2-40B4-BE49-F238E27FC236}">
                <a16:creationId xmlns:a16="http://schemas.microsoft.com/office/drawing/2014/main" id="{A1713942-735F-7E46-AA2E-5F9A285E7769}"/>
              </a:ext>
            </a:extLst>
          </p:cNvPr>
          <p:cNvSpPr>
            <a:spLocks noGrp="1"/>
          </p:cNvSpPr>
          <p:nvPr>
            <p:ph type="body" sz="quarter" idx="80"/>
          </p:nvPr>
        </p:nvSpPr>
        <p:spPr>
          <a:xfrm>
            <a:off x="8435837" y="2300177"/>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0" name="Espace réservé pour une image  11">
            <a:extLst>
              <a:ext uri="{FF2B5EF4-FFF2-40B4-BE49-F238E27FC236}">
                <a16:creationId xmlns:a16="http://schemas.microsoft.com/office/drawing/2014/main" id="{3C39F8ED-F3F6-1146-8984-C6988905E241}"/>
              </a:ext>
            </a:extLst>
          </p:cNvPr>
          <p:cNvSpPr>
            <a:spLocks noGrp="1"/>
          </p:cNvSpPr>
          <p:nvPr>
            <p:ph type="pic" sz="quarter" idx="81"/>
          </p:nvPr>
        </p:nvSpPr>
        <p:spPr>
          <a:xfrm>
            <a:off x="10740333" y="1808163"/>
            <a:ext cx="575501" cy="575504"/>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1" name="Espace réservé du texte 24">
            <a:extLst>
              <a:ext uri="{FF2B5EF4-FFF2-40B4-BE49-F238E27FC236}">
                <a16:creationId xmlns:a16="http://schemas.microsoft.com/office/drawing/2014/main" id="{DB4EF8B2-3DE4-4344-BD6A-0E6664150C96}"/>
              </a:ext>
            </a:extLst>
          </p:cNvPr>
          <p:cNvSpPr>
            <a:spLocks noGrp="1"/>
          </p:cNvSpPr>
          <p:nvPr>
            <p:ph type="body" sz="quarter" idx="82"/>
          </p:nvPr>
        </p:nvSpPr>
        <p:spPr>
          <a:xfrm>
            <a:off x="874714" y="4869338"/>
            <a:ext cx="2881312"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2" name="Espace réservé du texte 24">
            <a:extLst>
              <a:ext uri="{FF2B5EF4-FFF2-40B4-BE49-F238E27FC236}">
                <a16:creationId xmlns:a16="http://schemas.microsoft.com/office/drawing/2014/main" id="{92BF3655-0E8A-0F4C-8759-C983FF0DDF0C}"/>
              </a:ext>
            </a:extLst>
          </p:cNvPr>
          <p:cNvSpPr>
            <a:spLocks noGrp="1"/>
          </p:cNvSpPr>
          <p:nvPr>
            <p:ph type="body" sz="quarter" idx="83"/>
          </p:nvPr>
        </p:nvSpPr>
        <p:spPr>
          <a:xfrm>
            <a:off x="876163" y="5361352"/>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3" name="Espace réservé pour une image  11">
            <a:extLst>
              <a:ext uri="{FF2B5EF4-FFF2-40B4-BE49-F238E27FC236}">
                <a16:creationId xmlns:a16="http://schemas.microsoft.com/office/drawing/2014/main" id="{6D784AA4-710C-7B48-9704-F73D4FE9B9D0}"/>
              </a:ext>
            </a:extLst>
          </p:cNvPr>
          <p:cNvSpPr>
            <a:spLocks noGrp="1"/>
          </p:cNvSpPr>
          <p:nvPr>
            <p:ph type="pic" sz="quarter" idx="84"/>
          </p:nvPr>
        </p:nvSpPr>
        <p:spPr>
          <a:xfrm>
            <a:off x="3180164" y="4869338"/>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4" name="Espace réservé du texte 24">
            <a:extLst>
              <a:ext uri="{FF2B5EF4-FFF2-40B4-BE49-F238E27FC236}">
                <a16:creationId xmlns:a16="http://schemas.microsoft.com/office/drawing/2014/main" id="{EADDAF38-25D1-F148-A7BE-84A7538CED57}"/>
              </a:ext>
            </a:extLst>
          </p:cNvPr>
          <p:cNvSpPr>
            <a:spLocks noGrp="1"/>
          </p:cNvSpPr>
          <p:nvPr>
            <p:ph type="body" sz="quarter" idx="85"/>
          </p:nvPr>
        </p:nvSpPr>
        <p:spPr>
          <a:xfrm>
            <a:off x="4652963" y="4869338"/>
            <a:ext cx="2878107"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5" name="Espace réservé du texte 24">
            <a:extLst>
              <a:ext uri="{FF2B5EF4-FFF2-40B4-BE49-F238E27FC236}">
                <a16:creationId xmlns:a16="http://schemas.microsoft.com/office/drawing/2014/main" id="{02865BF8-685F-7942-9542-D0FEC85CE7F5}"/>
              </a:ext>
            </a:extLst>
          </p:cNvPr>
          <p:cNvSpPr>
            <a:spLocks noGrp="1"/>
          </p:cNvSpPr>
          <p:nvPr>
            <p:ph type="body" sz="quarter" idx="86"/>
          </p:nvPr>
        </p:nvSpPr>
        <p:spPr>
          <a:xfrm>
            <a:off x="4656000" y="5361352"/>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6" name="Espace réservé pour une image  11">
            <a:extLst>
              <a:ext uri="{FF2B5EF4-FFF2-40B4-BE49-F238E27FC236}">
                <a16:creationId xmlns:a16="http://schemas.microsoft.com/office/drawing/2014/main" id="{52F85122-35A9-1543-AA50-17C4D518DA6E}"/>
              </a:ext>
            </a:extLst>
          </p:cNvPr>
          <p:cNvSpPr>
            <a:spLocks noGrp="1"/>
          </p:cNvSpPr>
          <p:nvPr>
            <p:ph type="pic" sz="quarter" idx="87"/>
          </p:nvPr>
        </p:nvSpPr>
        <p:spPr>
          <a:xfrm>
            <a:off x="6960001" y="4869338"/>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77" name="Espace réservé du texte 24">
            <a:extLst>
              <a:ext uri="{FF2B5EF4-FFF2-40B4-BE49-F238E27FC236}">
                <a16:creationId xmlns:a16="http://schemas.microsoft.com/office/drawing/2014/main" id="{91EFA77C-E8CE-F243-9D15-2443DC249612}"/>
              </a:ext>
            </a:extLst>
          </p:cNvPr>
          <p:cNvSpPr>
            <a:spLocks noGrp="1"/>
          </p:cNvSpPr>
          <p:nvPr>
            <p:ph type="body" sz="quarter" idx="88"/>
          </p:nvPr>
        </p:nvSpPr>
        <p:spPr>
          <a:xfrm>
            <a:off x="8435975" y="4869338"/>
            <a:ext cx="2881313"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8" name="Espace réservé du texte 24">
            <a:extLst>
              <a:ext uri="{FF2B5EF4-FFF2-40B4-BE49-F238E27FC236}">
                <a16:creationId xmlns:a16="http://schemas.microsoft.com/office/drawing/2014/main" id="{1B185A2C-AA78-324A-AA00-E8285445A9E4}"/>
              </a:ext>
            </a:extLst>
          </p:cNvPr>
          <p:cNvSpPr>
            <a:spLocks noGrp="1"/>
          </p:cNvSpPr>
          <p:nvPr>
            <p:ph type="body" sz="quarter" idx="89"/>
          </p:nvPr>
        </p:nvSpPr>
        <p:spPr>
          <a:xfrm>
            <a:off x="8435837" y="5361352"/>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9" name="Espace réservé pour une image  11">
            <a:extLst>
              <a:ext uri="{FF2B5EF4-FFF2-40B4-BE49-F238E27FC236}">
                <a16:creationId xmlns:a16="http://schemas.microsoft.com/office/drawing/2014/main" id="{CBE1B534-D988-FD4F-AC8C-90019FDEC551}"/>
              </a:ext>
            </a:extLst>
          </p:cNvPr>
          <p:cNvSpPr>
            <a:spLocks noGrp="1"/>
          </p:cNvSpPr>
          <p:nvPr>
            <p:ph type="pic" sz="quarter" idx="90"/>
          </p:nvPr>
        </p:nvSpPr>
        <p:spPr>
          <a:xfrm>
            <a:off x="10739839" y="4869338"/>
            <a:ext cx="575998" cy="57599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80" name="Espace réservé du texte 24">
            <a:extLst>
              <a:ext uri="{FF2B5EF4-FFF2-40B4-BE49-F238E27FC236}">
                <a16:creationId xmlns:a16="http://schemas.microsoft.com/office/drawing/2014/main" id="{3BD6EDA4-A513-7C41-8B73-D0F95112685C}"/>
              </a:ext>
            </a:extLst>
          </p:cNvPr>
          <p:cNvSpPr>
            <a:spLocks noGrp="1"/>
          </p:cNvSpPr>
          <p:nvPr>
            <p:ph type="body" sz="quarter" idx="91"/>
          </p:nvPr>
        </p:nvSpPr>
        <p:spPr>
          <a:xfrm>
            <a:off x="874714" y="3291171"/>
            <a:ext cx="2881312"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1" name="Espace réservé du texte 24">
            <a:extLst>
              <a:ext uri="{FF2B5EF4-FFF2-40B4-BE49-F238E27FC236}">
                <a16:creationId xmlns:a16="http://schemas.microsoft.com/office/drawing/2014/main" id="{98283417-FA1B-0E45-898A-75FE692C37E1}"/>
              </a:ext>
            </a:extLst>
          </p:cNvPr>
          <p:cNvSpPr>
            <a:spLocks noGrp="1"/>
          </p:cNvSpPr>
          <p:nvPr>
            <p:ph type="body" sz="quarter" idx="92"/>
          </p:nvPr>
        </p:nvSpPr>
        <p:spPr>
          <a:xfrm>
            <a:off x="876163" y="3783185"/>
            <a:ext cx="2346722"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82" name="Espace réservé pour une image  11">
            <a:extLst>
              <a:ext uri="{FF2B5EF4-FFF2-40B4-BE49-F238E27FC236}">
                <a16:creationId xmlns:a16="http://schemas.microsoft.com/office/drawing/2014/main" id="{3C265600-2E2B-4241-AA8F-6862A54728DC}"/>
              </a:ext>
            </a:extLst>
          </p:cNvPr>
          <p:cNvSpPr>
            <a:spLocks noGrp="1"/>
          </p:cNvSpPr>
          <p:nvPr>
            <p:ph type="pic" sz="quarter" idx="93"/>
          </p:nvPr>
        </p:nvSpPr>
        <p:spPr>
          <a:xfrm>
            <a:off x="3180164" y="3291171"/>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83" name="Espace réservé du texte 24">
            <a:extLst>
              <a:ext uri="{FF2B5EF4-FFF2-40B4-BE49-F238E27FC236}">
                <a16:creationId xmlns:a16="http://schemas.microsoft.com/office/drawing/2014/main" id="{DBD17303-9814-584D-BB51-ADF2BB45A05B}"/>
              </a:ext>
            </a:extLst>
          </p:cNvPr>
          <p:cNvSpPr>
            <a:spLocks noGrp="1"/>
          </p:cNvSpPr>
          <p:nvPr>
            <p:ph type="body" sz="quarter" idx="94"/>
          </p:nvPr>
        </p:nvSpPr>
        <p:spPr>
          <a:xfrm>
            <a:off x="4652963" y="3291171"/>
            <a:ext cx="2878107"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4" name="Espace réservé du texte 24">
            <a:extLst>
              <a:ext uri="{FF2B5EF4-FFF2-40B4-BE49-F238E27FC236}">
                <a16:creationId xmlns:a16="http://schemas.microsoft.com/office/drawing/2014/main" id="{50E78209-A684-5D42-87B6-7DDFE0FAEEC2}"/>
              </a:ext>
            </a:extLst>
          </p:cNvPr>
          <p:cNvSpPr>
            <a:spLocks noGrp="1"/>
          </p:cNvSpPr>
          <p:nvPr>
            <p:ph type="body" sz="quarter" idx="95"/>
          </p:nvPr>
        </p:nvSpPr>
        <p:spPr>
          <a:xfrm>
            <a:off x="4656000" y="3783185"/>
            <a:ext cx="2344407"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92" name="Espace réservé pour une image  11">
            <a:extLst>
              <a:ext uri="{FF2B5EF4-FFF2-40B4-BE49-F238E27FC236}">
                <a16:creationId xmlns:a16="http://schemas.microsoft.com/office/drawing/2014/main" id="{F8D3C58D-67E7-DD40-8E1E-7ABB5BB512C8}"/>
              </a:ext>
            </a:extLst>
          </p:cNvPr>
          <p:cNvSpPr>
            <a:spLocks noGrp="1"/>
          </p:cNvSpPr>
          <p:nvPr>
            <p:ph type="pic" sz="quarter" idx="96"/>
          </p:nvPr>
        </p:nvSpPr>
        <p:spPr>
          <a:xfrm>
            <a:off x="6955265" y="3291171"/>
            <a:ext cx="575998" cy="575998"/>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93" name="Espace réservé du texte 24">
            <a:extLst>
              <a:ext uri="{FF2B5EF4-FFF2-40B4-BE49-F238E27FC236}">
                <a16:creationId xmlns:a16="http://schemas.microsoft.com/office/drawing/2014/main" id="{4C2356C0-1BAD-974B-8B6B-0A12D16155E8}"/>
              </a:ext>
            </a:extLst>
          </p:cNvPr>
          <p:cNvSpPr>
            <a:spLocks noGrp="1"/>
          </p:cNvSpPr>
          <p:nvPr>
            <p:ph type="body" sz="quarter" idx="97"/>
          </p:nvPr>
        </p:nvSpPr>
        <p:spPr>
          <a:xfrm>
            <a:off x="8435837" y="3291171"/>
            <a:ext cx="2881443" cy="1260000"/>
          </a:xfrm>
          <a:prstGeom prst="roundRect">
            <a:avLst>
              <a:gd name="adj" fmla="val 0"/>
            </a:avLst>
          </a:prstGeom>
          <a:noFill/>
          <a:ln w="6350">
            <a:noFill/>
          </a:ln>
        </p:spPr>
        <p:txBody>
          <a:bodyPr lIns="0" tIns="0" rIns="0" bIns="0" anchor="t" anchorCtr="0"/>
          <a:lstStyle>
            <a:lvl1pPr algn="l">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4" name="Espace réservé du texte 24">
            <a:extLst>
              <a:ext uri="{FF2B5EF4-FFF2-40B4-BE49-F238E27FC236}">
                <a16:creationId xmlns:a16="http://schemas.microsoft.com/office/drawing/2014/main" id="{7F0D1BE3-439B-2D4D-B23D-219B63D4030E}"/>
              </a:ext>
            </a:extLst>
          </p:cNvPr>
          <p:cNvSpPr>
            <a:spLocks noGrp="1"/>
          </p:cNvSpPr>
          <p:nvPr>
            <p:ph type="body" sz="quarter" idx="98"/>
          </p:nvPr>
        </p:nvSpPr>
        <p:spPr>
          <a:xfrm>
            <a:off x="8435837" y="3783185"/>
            <a:ext cx="2342091" cy="767986"/>
          </a:xfrm>
        </p:spPr>
        <p:txBody>
          <a:bodyPr/>
          <a:lstStyle>
            <a:lvl1pPr algn="l">
              <a:lnSpc>
                <a:spcPct val="100000"/>
              </a:lnSpc>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95" name="Espace réservé pour une image  11">
            <a:extLst>
              <a:ext uri="{FF2B5EF4-FFF2-40B4-BE49-F238E27FC236}">
                <a16:creationId xmlns:a16="http://schemas.microsoft.com/office/drawing/2014/main" id="{593E5FC7-3690-724E-9DE1-C7F0315D92FE}"/>
              </a:ext>
            </a:extLst>
          </p:cNvPr>
          <p:cNvSpPr>
            <a:spLocks noGrp="1"/>
          </p:cNvSpPr>
          <p:nvPr>
            <p:ph type="pic" sz="quarter" idx="99"/>
          </p:nvPr>
        </p:nvSpPr>
        <p:spPr>
          <a:xfrm>
            <a:off x="10739838" y="3291171"/>
            <a:ext cx="575996" cy="5760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Espace réservé du pied de page 2">
            <a:extLst>
              <a:ext uri="{FF2B5EF4-FFF2-40B4-BE49-F238E27FC236}">
                <a16:creationId xmlns:a16="http://schemas.microsoft.com/office/drawing/2014/main" id="{DFCEABEA-5487-E549-95A2-D8532839F193}"/>
              </a:ext>
            </a:extLst>
          </p:cNvPr>
          <p:cNvSpPr>
            <a:spLocks noGrp="1"/>
          </p:cNvSpPr>
          <p:nvPr>
            <p:ph type="ftr" sz="quarter" idx="100"/>
          </p:nvPr>
        </p:nvSpPr>
        <p:spPr/>
        <p:txBody>
          <a:bodyPr/>
          <a:lstStyle/>
          <a:p>
            <a:r>
              <a:rPr lang="en-GB"/>
              <a:t>ABBL/CSSF Retail Banking Survey 2022</a:t>
            </a:r>
          </a:p>
        </p:txBody>
      </p:sp>
    </p:spTree>
    <p:extLst>
      <p:ext uri="{BB962C8B-B14F-4D97-AF65-F5344CB8AC3E}">
        <p14:creationId xmlns:p14="http://schemas.microsoft.com/office/powerpoint/2010/main" val="126794551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12_Deux contenus">
    <p:spTree>
      <p:nvGrpSpPr>
        <p:cNvPr id="1" name=""/>
        <p:cNvGrpSpPr/>
        <p:nvPr/>
      </p:nvGrpSpPr>
      <p:grpSpPr>
        <a:xfrm>
          <a:off x="0" y="0"/>
          <a:ext cx="0" cy="0"/>
          <a:chOff x="0" y="0"/>
          <a:chExt cx="0" cy="0"/>
        </a:xfrm>
      </p:grpSpPr>
      <p:sp>
        <p:nvSpPr>
          <p:cNvPr id="32" name="Espace réservé du texte 24">
            <a:extLst>
              <a:ext uri="{FF2B5EF4-FFF2-40B4-BE49-F238E27FC236}">
                <a16:creationId xmlns:a16="http://schemas.microsoft.com/office/drawing/2014/main" id="{A547ED94-B2CB-8643-A6CC-B2AB612DA5F5}"/>
              </a:ext>
            </a:extLst>
          </p:cNvPr>
          <p:cNvSpPr>
            <a:spLocks noGrp="1"/>
          </p:cNvSpPr>
          <p:nvPr>
            <p:ph type="body" sz="quarter" idx="43"/>
          </p:nvPr>
        </p:nvSpPr>
        <p:spPr>
          <a:xfrm>
            <a:off x="696163" y="1808163"/>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F9A5FCBC-BAC3-AB4B-A492-5EA497930DB2}"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76" name="Espace réservé pour une image  11">
            <a:extLst>
              <a:ext uri="{FF2B5EF4-FFF2-40B4-BE49-F238E27FC236}">
                <a16:creationId xmlns:a16="http://schemas.microsoft.com/office/drawing/2014/main" id="{336E49A9-68D6-1942-9992-7DC7CC79B535}"/>
              </a:ext>
            </a:extLst>
          </p:cNvPr>
          <p:cNvSpPr>
            <a:spLocks noGrp="1"/>
          </p:cNvSpPr>
          <p:nvPr>
            <p:ph type="pic" sz="quarter" idx="28"/>
          </p:nvPr>
        </p:nvSpPr>
        <p:spPr>
          <a:xfrm>
            <a:off x="1963363" y="2006526"/>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4" name="Espace réservé du texte 24">
            <a:extLst>
              <a:ext uri="{FF2B5EF4-FFF2-40B4-BE49-F238E27FC236}">
                <a16:creationId xmlns:a16="http://schemas.microsoft.com/office/drawing/2014/main" id="{46C38E5E-8262-8840-93B0-FB4FACCD6A20}"/>
              </a:ext>
            </a:extLst>
          </p:cNvPr>
          <p:cNvSpPr>
            <a:spLocks noGrp="1"/>
          </p:cNvSpPr>
          <p:nvPr>
            <p:ph type="body" sz="quarter" idx="29"/>
          </p:nvPr>
        </p:nvSpPr>
        <p:spPr>
          <a:xfrm>
            <a:off x="874714" y="3239977"/>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27" name="Espace réservé du texte 24">
            <a:extLst>
              <a:ext uri="{FF2B5EF4-FFF2-40B4-BE49-F238E27FC236}">
                <a16:creationId xmlns:a16="http://schemas.microsoft.com/office/drawing/2014/main" id="{01873449-1A78-C94D-8AAB-25C89292D888}"/>
              </a:ext>
            </a:extLst>
          </p:cNvPr>
          <p:cNvSpPr>
            <a:spLocks noGrp="1"/>
          </p:cNvSpPr>
          <p:nvPr>
            <p:ph type="body" sz="quarter" idx="44"/>
          </p:nvPr>
        </p:nvSpPr>
        <p:spPr>
          <a:xfrm>
            <a:off x="4476000" y="1808163"/>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8" name="Espace réservé pour une image  11">
            <a:extLst>
              <a:ext uri="{FF2B5EF4-FFF2-40B4-BE49-F238E27FC236}">
                <a16:creationId xmlns:a16="http://schemas.microsoft.com/office/drawing/2014/main" id="{DA7E5D90-25EE-964E-B59B-2363A785E91B}"/>
              </a:ext>
            </a:extLst>
          </p:cNvPr>
          <p:cNvSpPr>
            <a:spLocks noGrp="1"/>
          </p:cNvSpPr>
          <p:nvPr>
            <p:ph type="pic" sz="quarter" idx="45"/>
          </p:nvPr>
        </p:nvSpPr>
        <p:spPr>
          <a:xfrm>
            <a:off x="5743200" y="2006526"/>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9" name="Espace réservé du texte 24">
            <a:extLst>
              <a:ext uri="{FF2B5EF4-FFF2-40B4-BE49-F238E27FC236}">
                <a16:creationId xmlns:a16="http://schemas.microsoft.com/office/drawing/2014/main" id="{38029C81-8418-FE49-8EBA-64E00C52875B}"/>
              </a:ext>
            </a:extLst>
          </p:cNvPr>
          <p:cNvSpPr>
            <a:spLocks noGrp="1"/>
          </p:cNvSpPr>
          <p:nvPr>
            <p:ph type="body" sz="quarter" idx="46"/>
          </p:nvPr>
        </p:nvSpPr>
        <p:spPr>
          <a:xfrm>
            <a:off x="4654551" y="3239977"/>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0" name="Espace réservé du texte 24">
            <a:extLst>
              <a:ext uri="{FF2B5EF4-FFF2-40B4-BE49-F238E27FC236}">
                <a16:creationId xmlns:a16="http://schemas.microsoft.com/office/drawing/2014/main" id="{366561C3-2B41-7049-BFAE-86C2619C92B9}"/>
              </a:ext>
            </a:extLst>
          </p:cNvPr>
          <p:cNvSpPr>
            <a:spLocks noGrp="1"/>
          </p:cNvSpPr>
          <p:nvPr>
            <p:ph type="body" sz="quarter" idx="47"/>
          </p:nvPr>
        </p:nvSpPr>
        <p:spPr>
          <a:xfrm>
            <a:off x="8255837" y="1808163"/>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1" name="Espace réservé pour une image  11">
            <a:extLst>
              <a:ext uri="{FF2B5EF4-FFF2-40B4-BE49-F238E27FC236}">
                <a16:creationId xmlns:a16="http://schemas.microsoft.com/office/drawing/2014/main" id="{65F7F401-6419-5146-8A8F-946373719E5C}"/>
              </a:ext>
            </a:extLst>
          </p:cNvPr>
          <p:cNvSpPr>
            <a:spLocks noGrp="1"/>
          </p:cNvSpPr>
          <p:nvPr>
            <p:ph type="pic" sz="quarter" idx="48"/>
          </p:nvPr>
        </p:nvSpPr>
        <p:spPr>
          <a:xfrm>
            <a:off x="9523037" y="2006526"/>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7" name="Espace réservé du texte 24">
            <a:extLst>
              <a:ext uri="{FF2B5EF4-FFF2-40B4-BE49-F238E27FC236}">
                <a16:creationId xmlns:a16="http://schemas.microsoft.com/office/drawing/2014/main" id="{144F4F4B-8429-9A4E-9D3E-5D2CAA0EAF84}"/>
              </a:ext>
            </a:extLst>
          </p:cNvPr>
          <p:cNvSpPr>
            <a:spLocks noGrp="1"/>
          </p:cNvSpPr>
          <p:nvPr>
            <p:ph type="body" sz="quarter" idx="49"/>
          </p:nvPr>
        </p:nvSpPr>
        <p:spPr>
          <a:xfrm>
            <a:off x="8434388" y="3239977"/>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8" name="Espace réservé du texte 24">
            <a:extLst>
              <a:ext uri="{FF2B5EF4-FFF2-40B4-BE49-F238E27FC236}">
                <a16:creationId xmlns:a16="http://schemas.microsoft.com/office/drawing/2014/main" id="{001D0F9C-8E13-EE40-8928-43974B7DD2F5}"/>
              </a:ext>
            </a:extLst>
          </p:cNvPr>
          <p:cNvSpPr>
            <a:spLocks noGrp="1"/>
          </p:cNvSpPr>
          <p:nvPr>
            <p:ph type="body" sz="quarter" idx="50"/>
          </p:nvPr>
        </p:nvSpPr>
        <p:spPr>
          <a:xfrm>
            <a:off x="696163" y="4145738"/>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9" name="Espace réservé pour une image  11">
            <a:extLst>
              <a:ext uri="{FF2B5EF4-FFF2-40B4-BE49-F238E27FC236}">
                <a16:creationId xmlns:a16="http://schemas.microsoft.com/office/drawing/2014/main" id="{2BB5F034-037C-F341-9EBA-A2CB2B9234FC}"/>
              </a:ext>
            </a:extLst>
          </p:cNvPr>
          <p:cNvSpPr>
            <a:spLocks noGrp="1"/>
          </p:cNvSpPr>
          <p:nvPr>
            <p:ph type="pic" sz="quarter" idx="51"/>
          </p:nvPr>
        </p:nvSpPr>
        <p:spPr>
          <a:xfrm>
            <a:off x="1963363" y="4344101"/>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0" name="Espace réservé du texte 24">
            <a:extLst>
              <a:ext uri="{FF2B5EF4-FFF2-40B4-BE49-F238E27FC236}">
                <a16:creationId xmlns:a16="http://schemas.microsoft.com/office/drawing/2014/main" id="{A3C173FE-E222-4746-B841-A167935F0424}"/>
              </a:ext>
            </a:extLst>
          </p:cNvPr>
          <p:cNvSpPr>
            <a:spLocks noGrp="1"/>
          </p:cNvSpPr>
          <p:nvPr>
            <p:ph type="body" sz="quarter" idx="52"/>
          </p:nvPr>
        </p:nvSpPr>
        <p:spPr>
          <a:xfrm>
            <a:off x="874714" y="5577552"/>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1" name="Espace réservé du texte 24">
            <a:extLst>
              <a:ext uri="{FF2B5EF4-FFF2-40B4-BE49-F238E27FC236}">
                <a16:creationId xmlns:a16="http://schemas.microsoft.com/office/drawing/2014/main" id="{CEF3FA45-5281-364C-AF62-61C4361DD552}"/>
              </a:ext>
            </a:extLst>
          </p:cNvPr>
          <p:cNvSpPr>
            <a:spLocks noGrp="1"/>
          </p:cNvSpPr>
          <p:nvPr>
            <p:ph type="body" sz="quarter" idx="53"/>
          </p:nvPr>
        </p:nvSpPr>
        <p:spPr>
          <a:xfrm>
            <a:off x="4476000" y="4145738"/>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2" name="Espace réservé pour une image  11">
            <a:extLst>
              <a:ext uri="{FF2B5EF4-FFF2-40B4-BE49-F238E27FC236}">
                <a16:creationId xmlns:a16="http://schemas.microsoft.com/office/drawing/2014/main" id="{848F3C23-287F-7F47-BA5B-41A42428F020}"/>
              </a:ext>
            </a:extLst>
          </p:cNvPr>
          <p:cNvSpPr>
            <a:spLocks noGrp="1"/>
          </p:cNvSpPr>
          <p:nvPr>
            <p:ph type="pic" sz="quarter" idx="54"/>
          </p:nvPr>
        </p:nvSpPr>
        <p:spPr>
          <a:xfrm>
            <a:off x="5743200" y="4344101"/>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3" name="Espace réservé du texte 24">
            <a:extLst>
              <a:ext uri="{FF2B5EF4-FFF2-40B4-BE49-F238E27FC236}">
                <a16:creationId xmlns:a16="http://schemas.microsoft.com/office/drawing/2014/main" id="{9AD10D0B-3177-EC49-B8B6-243C28C060B0}"/>
              </a:ext>
            </a:extLst>
          </p:cNvPr>
          <p:cNvSpPr>
            <a:spLocks noGrp="1"/>
          </p:cNvSpPr>
          <p:nvPr>
            <p:ph type="body" sz="quarter" idx="55"/>
          </p:nvPr>
        </p:nvSpPr>
        <p:spPr>
          <a:xfrm>
            <a:off x="4654551" y="5577552"/>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4" name="Espace réservé du texte 24">
            <a:extLst>
              <a:ext uri="{FF2B5EF4-FFF2-40B4-BE49-F238E27FC236}">
                <a16:creationId xmlns:a16="http://schemas.microsoft.com/office/drawing/2014/main" id="{5FE9D197-DB5F-1149-84F5-41C62D9AFA79}"/>
              </a:ext>
            </a:extLst>
          </p:cNvPr>
          <p:cNvSpPr>
            <a:spLocks noGrp="1"/>
          </p:cNvSpPr>
          <p:nvPr>
            <p:ph type="body" sz="quarter" idx="56"/>
          </p:nvPr>
        </p:nvSpPr>
        <p:spPr>
          <a:xfrm>
            <a:off x="8255837" y="4145738"/>
            <a:ext cx="3239999" cy="1983600"/>
          </a:xfrm>
          <a:prstGeom prst="roundRect">
            <a:avLst>
              <a:gd name="adj" fmla="val 8067"/>
            </a:avLst>
          </a:prstGeom>
          <a:noFill/>
          <a:ln>
            <a:solidFill>
              <a:schemeClr val="tx1"/>
            </a:solidFill>
          </a:ln>
        </p:spPr>
        <p:txBody>
          <a:bodyPr lIns="180000" tIns="972000" rIns="180000" bIns="0" anchor="t" anchorCtr="0"/>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5" name="Espace réservé pour une image  11">
            <a:extLst>
              <a:ext uri="{FF2B5EF4-FFF2-40B4-BE49-F238E27FC236}">
                <a16:creationId xmlns:a16="http://schemas.microsoft.com/office/drawing/2014/main" id="{C511DEE1-01E7-5E43-A0C4-7ECE029A0B86}"/>
              </a:ext>
            </a:extLst>
          </p:cNvPr>
          <p:cNvSpPr>
            <a:spLocks noGrp="1"/>
          </p:cNvSpPr>
          <p:nvPr>
            <p:ph type="pic" sz="quarter" idx="57"/>
          </p:nvPr>
        </p:nvSpPr>
        <p:spPr>
          <a:xfrm>
            <a:off x="9523037" y="4344101"/>
            <a:ext cx="705600" cy="705600"/>
          </a:xfrm>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46" name="Espace réservé du texte 24">
            <a:extLst>
              <a:ext uri="{FF2B5EF4-FFF2-40B4-BE49-F238E27FC236}">
                <a16:creationId xmlns:a16="http://schemas.microsoft.com/office/drawing/2014/main" id="{DD2EE8E3-E02C-9C4F-88F2-E7BF5A157897}"/>
              </a:ext>
            </a:extLst>
          </p:cNvPr>
          <p:cNvSpPr>
            <a:spLocks noGrp="1"/>
          </p:cNvSpPr>
          <p:nvPr>
            <p:ph type="body" sz="quarter" idx="58"/>
          </p:nvPr>
        </p:nvSpPr>
        <p:spPr>
          <a:xfrm>
            <a:off x="8434388" y="5577552"/>
            <a:ext cx="2880000" cy="334236"/>
          </a:xfrm>
        </p:spPr>
        <p:txBody>
          <a:bodyPr/>
          <a:lstStyle>
            <a:lvl1pPr algn="ctr">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 name="Espace réservé du pied de page 3">
            <a:extLst>
              <a:ext uri="{FF2B5EF4-FFF2-40B4-BE49-F238E27FC236}">
                <a16:creationId xmlns:a16="http://schemas.microsoft.com/office/drawing/2014/main" id="{F5ED9879-113C-424D-9E18-5628089C9C10}"/>
              </a:ext>
            </a:extLst>
          </p:cNvPr>
          <p:cNvSpPr>
            <a:spLocks noGrp="1"/>
          </p:cNvSpPr>
          <p:nvPr>
            <p:ph type="ftr" sz="quarter" idx="59"/>
          </p:nvPr>
        </p:nvSpPr>
        <p:spPr/>
        <p:txBody>
          <a:bodyPr/>
          <a:lstStyle/>
          <a:p>
            <a:r>
              <a:rPr lang="en-GB"/>
              <a:t>ABBL/CSSF Retail Banking Survey 2022</a:t>
            </a:r>
          </a:p>
        </p:txBody>
      </p:sp>
    </p:spTree>
    <p:extLst>
      <p:ext uri="{BB962C8B-B14F-4D97-AF65-F5344CB8AC3E}">
        <p14:creationId xmlns:p14="http://schemas.microsoft.com/office/powerpoint/2010/main" val="3147429181"/>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10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E858458-9B41-2342-A748-DC9CA2D9E1FA}"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4" name="Connecteur droit 23">
            <a:extLst>
              <a:ext uri="{FF2B5EF4-FFF2-40B4-BE49-F238E27FC236}">
                <a16:creationId xmlns:a16="http://schemas.microsoft.com/office/drawing/2014/main" id="{AE6D739E-2B74-7B4D-84DE-7E786DDEC40C}"/>
              </a:ext>
            </a:extLst>
          </p:cNvPr>
          <p:cNvCxnSpPr>
            <a:cxnSpLocks/>
          </p:cNvCxnSpPr>
          <p:nvPr userDrawn="1"/>
        </p:nvCxnSpPr>
        <p:spPr>
          <a:xfrm>
            <a:off x="874713" y="3789363"/>
            <a:ext cx="10442575"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sp>
        <p:nvSpPr>
          <p:cNvPr id="30" name="Espace réservé du texte 24">
            <a:extLst>
              <a:ext uri="{FF2B5EF4-FFF2-40B4-BE49-F238E27FC236}">
                <a16:creationId xmlns:a16="http://schemas.microsoft.com/office/drawing/2014/main" id="{D29C868A-63D7-E248-A331-12447C6D4B92}"/>
              </a:ext>
            </a:extLst>
          </p:cNvPr>
          <p:cNvSpPr>
            <a:spLocks noGrp="1"/>
          </p:cNvSpPr>
          <p:nvPr>
            <p:ph type="body" sz="quarter" idx="46"/>
          </p:nvPr>
        </p:nvSpPr>
        <p:spPr>
          <a:xfrm>
            <a:off x="1605981" y="3691985"/>
            <a:ext cx="1420363" cy="194756"/>
          </a:xfrm>
          <a:prstGeom prst="roundRect">
            <a:avLst>
              <a:gd name="adj" fmla="val 50000"/>
            </a:avLst>
          </a:prstGeom>
          <a:solidFill>
            <a:schemeClr val="tx1"/>
          </a:solidFill>
        </p:spPr>
        <p:txBody>
          <a:bodyPr wrap="none" lIns="108000" tIns="0" rIns="108000" bIns="0" anchor="ctr" anchorCtr="1">
            <a:spAutoFit/>
          </a:bodyPr>
          <a:lstStyle>
            <a:lvl1pPr algn="ctr">
              <a:defRPr sz="1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4" name="Espace réservé du texte 24">
            <a:extLst>
              <a:ext uri="{FF2B5EF4-FFF2-40B4-BE49-F238E27FC236}">
                <a16:creationId xmlns:a16="http://schemas.microsoft.com/office/drawing/2014/main" id="{DCE41AC9-B786-1746-96FD-180AB36D3B02}"/>
              </a:ext>
            </a:extLst>
          </p:cNvPr>
          <p:cNvSpPr>
            <a:spLocks noGrp="1"/>
          </p:cNvSpPr>
          <p:nvPr>
            <p:ph type="body" sz="quarter" idx="51"/>
          </p:nvPr>
        </p:nvSpPr>
        <p:spPr>
          <a:xfrm>
            <a:off x="1506163" y="1808163"/>
            <a:ext cx="1620000" cy="1620000"/>
          </a:xfrm>
          <a:prstGeom prst="ellipse">
            <a:avLst/>
          </a:prstGeom>
          <a:noFill/>
          <a:ln>
            <a:solidFill>
              <a:schemeClr val="tx1"/>
            </a:solidFill>
          </a:ln>
        </p:spPr>
        <p:txBody>
          <a:bodyPr wrap="square" tIns="0" bIns="792000" anchor="b" anchorCtr="0">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5" name="Espace réservé du texte 44">
            <a:extLst>
              <a:ext uri="{FF2B5EF4-FFF2-40B4-BE49-F238E27FC236}">
                <a16:creationId xmlns:a16="http://schemas.microsoft.com/office/drawing/2014/main" id="{9C04F943-98E9-D44C-B352-A9E9E88EEFDE}"/>
              </a:ext>
            </a:extLst>
          </p:cNvPr>
          <p:cNvSpPr>
            <a:spLocks noGrp="1"/>
          </p:cNvSpPr>
          <p:nvPr>
            <p:ph type="body" sz="quarter" idx="52"/>
          </p:nvPr>
        </p:nvSpPr>
        <p:spPr>
          <a:xfrm>
            <a:off x="1629306" y="2497576"/>
            <a:ext cx="1375200" cy="788400"/>
          </a:xfrm>
          <a:custGeom>
            <a:avLst/>
            <a:gdLst>
              <a:gd name="connsiteX0" fmla="*/ 9946 w 1620000"/>
              <a:gd name="connsiteY0" fmla="*/ 0 h 930588"/>
              <a:gd name="connsiteX1" fmla="*/ 1610054 w 1620000"/>
              <a:gd name="connsiteY1" fmla="*/ 0 h 930588"/>
              <a:gd name="connsiteX2" fmla="*/ 1615818 w 1620000"/>
              <a:gd name="connsiteY2" fmla="*/ 37770 h 930588"/>
              <a:gd name="connsiteX3" fmla="*/ 1620000 w 1620000"/>
              <a:gd name="connsiteY3" fmla="*/ 120588 h 930588"/>
              <a:gd name="connsiteX4" fmla="*/ 810000 w 1620000"/>
              <a:gd name="connsiteY4" fmla="*/ 930588 h 930588"/>
              <a:gd name="connsiteX5" fmla="*/ 0 w 1620000"/>
              <a:gd name="connsiteY5" fmla="*/ 120588 h 930588"/>
              <a:gd name="connsiteX6" fmla="*/ 4182 w 1620000"/>
              <a:gd name="connsiteY6" fmla="*/ 37770 h 93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000" h="930588">
                <a:moveTo>
                  <a:pt x="9946" y="0"/>
                </a:moveTo>
                <a:lnTo>
                  <a:pt x="1610054" y="0"/>
                </a:lnTo>
                <a:lnTo>
                  <a:pt x="1615818" y="37770"/>
                </a:lnTo>
                <a:cubicBezTo>
                  <a:pt x="1618584" y="65000"/>
                  <a:pt x="1620000" y="92629"/>
                  <a:pt x="1620000" y="120588"/>
                </a:cubicBezTo>
                <a:cubicBezTo>
                  <a:pt x="1620000" y="567939"/>
                  <a:pt x="1257351" y="930588"/>
                  <a:pt x="810000" y="930588"/>
                </a:cubicBezTo>
                <a:cubicBezTo>
                  <a:pt x="362649" y="930588"/>
                  <a:pt x="0" y="567939"/>
                  <a:pt x="0" y="120588"/>
                </a:cubicBezTo>
                <a:cubicBezTo>
                  <a:pt x="0" y="92629"/>
                  <a:pt x="1417" y="65000"/>
                  <a:pt x="4182" y="37770"/>
                </a:cubicBezTo>
                <a:close/>
              </a:path>
            </a:pathLst>
          </a:custGeom>
          <a:noFill/>
        </p:spPr>
        <p:txBody>
          <a:bodyPr wrap="square" lIns="0" tIns="0" rIns="0" bIns="0" anchor="t" anchorCtr="0">
            <a:noAutofit/>
          </a:bodyPr>
          <a:lstStyle>
            <a:lvl1pPr algn="ctr">
              <a:defRPr sz="1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cxnSp>
        <p:nvCxnSpPr>
          <p:cNvPr id="51" name="Connecteur droit 50">
            <a:extLst>
              <a:ext uri="{FF2B5EF4-FFF2-40B4-BE49-F238E27FC236}">
                <a16:creationId xmlns:a16="http://schemas.microsoft.com/office/drawing/2014/main" id="{8C5840A7-67C6-674C-95D6-E729C38B3609}"/>
              </a:ext>
            </a:extLst>
          </p:cNvPr>
          <p:cNvCxnSpPr>
            <a:cxnSpLocks/>
            <a:stCxn id="30" idx="0"/>
            <a:endCxn id="44" idx="4"/>
          </p:cNvCxnSpPr>
          <p:nvPr userDrawn="1"/>
        </p:nvCxnSpPr>
        <p:spPr>
          <a:xfrm flipV="1">
            <a:off x="2316163" y="3428163"/>
            <a:ext cx="0" cy="263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6" name="Espace réservé du texte 24">
            <a:extLst>
              <a:ext uri="{FF2B5EF4-FFF2-40B4-BE49-F238E27FC236}">
                <a16:creationId xmlns:a16="http://schemas.microsoft.com/office/drawing/2014/main" id="{8B517361-C2AB-5049-A13D-505E310BD43F}"/>
              </a:ext>
            </a:extLst>
          </p:cNvPr>
          <p:cNvSpPr>
            <a:spLocks noGrp="1"/>
          </p:cNvSpPr>
          <p:nvPr>
            <p:ph type="body" sz="quarter" idx="53"/>
          </p:nvPr>
        </p:nvSpPr>
        <p:spPr>
          <a:xfrm>
            <a:off x="5286000" y="1808163"/>
            <a:ext cx="1620000" cy="1620000"/>
          </a:xfrm>
          <a:prstGeom prst="ellipse">
            <a:avLst/>
          </a:prstGeom>
          <a:noFill/>
          <a:ln>
            <a:solidFill>
              <a:schemeClr val="tx1"/>
            </a:solidFill>
          </a:ln>
        </p:spPr>
        <p:txBody>
          <a:bodyPr wrap="square" tIns="0" bIns="792000" anchor="b" anchorCtr="0">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7" name="Espace réservé du texte 56">
            <a:extLst>
              <a:ext uri="{FF2B5EF4-FFF2-40B4-BE49-F238E27FC236}">
                <a16:creationId xmlns:a16="http://schemas.microsoft.com/office/drawing/2014/main" id="{02D9B0DB-3522-C54C-90DB-9229AC03A5C3}"/>
              </a:ext>
            </a:extLst>
          </p:cNvPr>
          <p:cNvSpPr>
            <a:spLocks noGrp="1"/>
          </p:cNvSpPr>
          <p:nvPr>
            <p:ph type="body" sz="quarter" idx="54"/>
          </p:nvPr>
        </p:nvSpPr>
        <p:spPr>
          <a:xfrm>
            <a:off x="5408400" y="2497575"/>
            <a:ext cx="1375200" cy="788400"/>
          </a:xfrm>
          <a:custGeom>
            <a:avLst/>
            <a:gdLst>
              <a:gd name="connsiteX0" fmla="*/ 9946 w 1620000"/>
              <a:gd name="connsiteY0" fmla="*/ 0 h 930588"/>
              <a:gd name="connsiteX1" fmla="*/ 1610054 w 1620000"/>
              <a:gd name="connsiteY1" fmla="*/ 0 h 930588"/>
              <a:gd name="connsiteX2" fmla="*/ 1615818 w 1620000"/>
              <a:gd name="connsiteY2" fmla="*/ 37770 h 930588"/>
              <a:gd name="connsiteX3" fmla="*/ 1620000 w 1620000"/>
              <a:gd name="connsiteY3" fmla="*/ 120588 h 930588"/>
              <a:gd name="connsiteX4" fmla="*/ 810000 w 1620000"/>
              <a:gd name="connsiteY4" fmla="*/ 930588 h 930588"/>
              <a:gd name="connsiteX5" fmla="*/ 0 w 1620000"/>
              <a:gd name="connsiteY5" fmla="*/ 120588 h 930588"/>
              <a:gd name="connsiteX6" fmla="*/ 4182 w 1620000"/>
              <a:gd name="connsiteY6" fmla="*/ 37770 h 93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000" h="930588">
                <a:moveTo>
                  <a:pt x="9946" y="0"/>
                </a:moveTo>
                <a:lnTo>
                  <a:pt x="1610054" y="0"/>
                </a:lnTo>
                <a:lnTo>
                  <a:pt x="1615818" y="37770"/>
                </a:lnTo>
                <a:cubicBezTo>
                  <a:pt x="1618584" y="65000"/>
                  <a:pt x="1620000" y="92629"/>
                  <a:pt x="1620000" y="120588"/>
                </a:cubicBezTo>
                <a:cubicBezTo>
                  <a:pt x="1620000" y="567939"/>
                  <a:pt x="1257351" y="930588"/>
                  <a:pt x="810000" y="930588"/>
                </a:cubicBezTo>
                <a:cubicBezTo>
                  <a:pt x="362649" y="930588"/>
                  <a:pt x="0" y="567939"/>
                  <a:pt x="0" y="120588"/>
                </a:cubicBezTo>
                <a:cubicBezTo>
                  <a:pt x="0" y="92629"/>
                  <a:pt x="1417" y="65000"/>
                  <a:pt x="4182" y="37770"/>
                </a:cubicBezTo>
                <a:close/>
              </a:path>
            </a:pathLst>
          </a:custGeom>
          <a:noFill/>
        </p:spPr>
        <p:txBody>
          <a:bodyPr wrap="square" lIns="0" tIns="0" rIns="0" bIns="0" anchor="t" anchorCtr="0">
            <a:noAutofit/>
          </a:bodyPr>
          <a:lstStyle>
            <a:lvl1pPr algn="ctr">
              <a:defRPr sz="1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cxnSp>
        <p:nvCxnSpPr>
          <p:cNvPr id="58" name="Connecteur droit 57">
            <a:extLst>
              <a:ext uri="{FF2B5EF4-FFF2-40B4-BE49-F238E27FC236}">
                <a16:creationId xmlns:a16="http://schemas.microsoft.com/office/drawing/2014/main" id="{322CA850-A0B8-504F-868E-FB1525BF6D61}"/>
              </a:ext>
            </a:extLst>
          </p:cNvPr>
          <p:cNvCxnSpPr>
            <a:cxnSpLocks/>
            <a:endCxn id="56" idx="4"/>
          </p:cNvCxnSpPr>
          <p:nvPr userDrawn="1"/>
        </p:nvCxnSpPr>
        <p:spPr>
          <a:xfrm flipV="1">
            <a:off x="6096000" y="3428163"/>
            <a:ext cx="0" cy="263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9" name="Espace réservé du texte 24">
            <a:extLst>
              <a:ext uri="{FF2B5EF4-FFF2-40B4-BE49-F238E27FC236}">
                <a16:creationId xmlns:a16="http://schemas.microsoft.com/office/drawing/2014/main" id="{B3343289-BB61-024A-A464-1374061DDC50}"/>
              </a:ext>
            </a:extLst>
          </p:cNvPr>
          <p:cNvSpPr>
            <a:spLocks noGrp="1"/>
          </p:cNvSpPr>
          <p:nvPr>
            <p:ph type="body" sz="quarter" idx="55"/>
          </p:nvPr>
        </p:nvSpPr>
        <p:spPr>
          <a:xfrm>
            <a:off x="9065836" y="1808163"/>
            <a:ext cx="1620000" cy="1620000"/>
          </a:xfrm>
          <a:prstGeom prst="ellipse">
            <a:avLst/>
          </a:prstGeom>
          <a:noFill/>
          <a:ln>
            <a:solidFill>
              <a:schemeClr val="tx1"/>
            </a:solidFill>
          </a:ln>
        </p:spPr>
        <p:txBody>
          <a:bodyPr wrap="square" tIns="0" bIns="792000" anchor="b" anchorCtr="0">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0" name="Espace réservé du texte 59">
            <a:extLst>
              <a:ext uri="{FF2B5EF4-FFF2-40B4-BE49-F238E27FC236}">
                <a16:creationId xmlns:a16="http://schemas.microsoft.com/office/drawing/2014/main" id="{4605CA9E-2175-4640-A352-EE39A29A4D6B}"/>
              </a:ext>
            </a:extLst>
          </p:cNvPr>
          <p:cNvSpPr>
            <a:spLocks noGrp="1"/>
          </p:cNvSpPr>
          <p:nvPr>
            <p:ph type="body" sz="quarter" idx="56"/>
          </p:nvPr>
        </p:nvSpPr>
        <p:spPr>
          <a:xfrm>
            <a:off x="9188236" y="2497575"/>
            <a:ext cx="1375200" cy="788400"/>
          </a:xfrm>
          <a:custGeom>
            <a:avLst/>
            <a:gdLst>
              <a:gd name="connsiteX0" fmla="*/ 9946 w 1620000"/>
              <a:gd name="connsiteY0" fmla="*/ 0 h 930588"/>
              <a:gd name="connsiteX1" fmla="*/ 1610054 w 1620000"/>
              <a:gd name="connsiteY1" fmla="*/ 0 h 930588"/>
              <a:gd name="connsiteX2" fmla="*/ 1615818 w 1620000"/>
              <a:gd name="connsiteY2" fmla="*/ 37770 h 930588"/>
              <a:gd name="connsiteX3" fmla="*/ 1620000 w 1620000"/>
              <a:gd name="connsiteY3" fmla="*/ 120588 h 930588"/>
              <a:gd name="connsiteX4" fmla="*/ 810000 w 1620000"/>
              <a:gd name="connsiteY4" fmla="*/ 930588 h 930588"/>
              <a:gd name="connsiteX5" fmla="*/ 0 w 1620000"/>
              <a:gd name="connsiteY5" fmla="*/ 120588 h 930588"/>
              <a:gd name="connsiteX6" fmla="*/ 4182 w 1620000"/>
              <a:gd name="connsiteY6" fmla="*/ 37770 h 93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000" h="930588">
                <a:moveTo>
                  <a:pt x="9946" y="0"/>
                </a:moveTo>
                <a:lnTo>
                  <a:pt x="1610054" y="0"/>
                </a:lnTo>
                <a:lnTo>
                  <a:pt x="1615818" y="37770"/>
                </a:lnTo>
                <a:cubicBezTo>
                  <a:pt x="1618584" y="65000"/>
                  <a:pt x="1620000" y="92629"/>
                  <a:pt x="1620000" y="120588"/>
                </a:cubicBezTo>
                <a:cubicBezTo>
                  <a:pt x="1620000" y="567939"/>
                  <a:pt x="1257351" y="930588"/>
                  <a:pt x="810000" y="930588"/>
                </a:cubicBezTo>
                <a:cubicBezTo>
                  <a:pt x="362649" y="930588"/>
                  <a:pt x="0" y="567939"/>
                  <a:pt x="0" y="120588"/>
                </a:cubicBezTo>
                <a:cubicBezTo>
                  <a:pt x="0" y="92629"/>
                  <a:pt x="1417" y="65000"/>
                  <a:pt x="4182" y="37770"/>
                </a:cubicBezTo>
                <a:close/>
              </a:path>
            </a:pathLst>
          </a:custGeom>
          <a:noFill/>
        </p:spPr>
        <p:txBody>
          <a:bodyPr wrap="square" lIns="0" tIns="0" rIns="0" bIns="0" anchor="t" anchorCtr="0">
            <a:noAutofit/>
          </a:bodyPr>
          <a:lstStyle>
            <a:lvl1pPr algn="ctr">
              <a:defRPr sz="1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cxnSp>
        <p:nvCxnSpPr>
          <p:cNvPr id="61" name="Connecteur droit 60">
            <a:extLst>
              <a:ext uri="{FF2B5EF4-FFF2-40B4-BE49-F238E27FC236}">
                <a16:creationId xmlns:a16="http://schemas.microsoft.com/office/drawing/2014/main" id="{3CAA4943-BB55-0D4B-94DC-27C18F5A5CA8}"/>
              </a:ext>
            </a:extLst>
          </p:cNvPr>
          <p:cNvCxnSpPr>
            <a:cxnSpLocks/>
            <a:endCxn id="59" idx="4"/>
          </p:cNvCxnSpPr>
          <p:nvPr userDrawn="1"/>
        </p:nvCxnSpPr>
        <p:spPr>
          <a:xfrm flipV="1">
            <a:off x="9875836" y="3428163"/>
            <a:ext cx="0" cy="263822"/>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6" name="Espace réservé du texte 24">
            <a:extLst>
              <a:ext uri="{FF2B5EF4-FFF2-40B4-BE49-F238E27FC236}">
                <a16:creationId xmlns:a16="http://schemas.microsoft.com/office/drawing/2014/main" id="{4B5D45FB-F165-8F48-BC88-B43336937969}"/>
              </a:ext>
            </a:extLst>
          </p:cNvPr>
          <p:cNvSpPr>
            <a:spLocks noGrp="1"/>
          </p:cNvSpPr>
          <p:nvPr>
            <p:ph type="body" sz="quarter" idx="57"/>
          </p:nvPr>
        </p:nvSpPr>
        <p:spPr>
          <a:xfrm>
            <a:off x="3396875" y="4247941"/>
            <a:ext cx="1620000" cy="1620000"/>
          </a:xfrm>
          <a:prstGeom prst="ellipse">
            <a:avLst/>
          </a:prstGeom>
          <a:noFill/>
          <a:ln>
            <a:solidFill>
              <a:schemeClr val="tx1"/>
            </a:solidFill>
          </a:ln>
        </p:spPr>
        <p:txBody>
          <a:bodyPr wrap="square" tIns="0" bIns="792000" anchor="b" anchorCtr="0">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7" name="Espace réservé du texte 66">
            <a:extLst>
              <a:ext uri="{FF2B5EF4-FFF2-40B4-BE49-F238E27FC236}">
                <a16:creationId xmlns:a16="http://schemas.microsoft.com/office/drawing/2014/main" id="{1318E5AD-467C-D44E-81EE-A92CBABDA2B4}"/>
              </a:ext>
            </a:extLst>
          </p:cNvPr>
          <p:cNvSpPr>
            <a:spLocks noGrp="1"/>
          </p:cNvSpPr>
          <p:nvPr>
            <p:ph type="body" sz="quarter" idx="58"/>
          </p:nvPr>
        </p:nvSpPr>
        <p:spPr>
          <a:xfrm>
            <a:off x="3519275" y="4937353"/>
            <a:ext cx="1375200" cy="788400"/>
          </a:xfrm>
          <a:custGeom>
            <a:avLst/>
            <a:gdLst>
              <a:gd name="connsiteX0" fmla="*/ 9946 w 1620000"/>
              <a:gd name="connsiteY0" fmla="*/ 0 h 930588"/>
              <a:gd name="connsiteX1" fmla="*/ 1610054 w 1620000"/>
              <a:gd name="connsiteY1" fmla="*/ 0 h 930588"/>
              <a:gd name="connsiteX2" fmla="*/ 1615818 w 1620000"/>
              <a:gd name="connsiteY2" fmla="*/ 37770 h 930588"/>
              <a:gd name="connsiteX3" fmla="*/ 1620000 w 1620000"/>
              <a:gd name="connsiteY3" fmla="*/ 120588 h 930588"/>
              <a:gd name="connsiteX4" fmla="*/ 810000 w 1620000"/>
              <a:gd name="connsiteY4" fmla="*/ 930588 h 930588"/>
              <a:gd name="connsiteX5" fmla="*/ 0 w 1620000"/>
              <a:gd name="connsiteY5" fmla="*/ 120588 h 930588"/>
              <a:gd name="connsiteX6" fmla="*/ 4182 w 1620000"/>
              <a:gd name="connsiteY6" fmla="*/ 37770 h 93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000" h="930588">
                <a:moveTo>
                  <a:pt x="9946" y="0"/>
                </a:moveTo>
                <a:lnTo>
                  <a:pt x="1610054" y="0"/>
                </a:lnTo>
                <a:lnTo>
                  <a:pt x="1615818" y="37770"/>
                </a:lnTo>
                <a:cubicBezTo>
                  <a:pt x="1618584" y="65000"/>
                  <a:pt x="1620000" y="92629"/>
                  <a:pt x="1620000" y="120588"/>
                </a:cubicBezTo>
                <a:cubicBezTo>
                  <a:pt x="1620000" y="567939"/>
                  <a:pt x="1257351" y="930588"/>
                  <a:pt x="810000" y="930588"/>
                </a:cubicBezTo>
                <a:cubicBezTo>
                  <a:pt x="362649" y="930588"/>
                  <a:pt x="0" y="567939"/>
                  <a:pt x="0" y="120588"/>
                </a:cubicBezTo>
                <a:cubicBezTo>
                  <a:pt x="0" y="92629"/>
                  <a:pt x="1417" y="65000"/>
                  <a:pt x="4182" y="37770"/>
                </a:cubicBezTo>
                <a:close/>
              </a:path>
            </a:pathLst>
          </a:custGeom>
          <a:noFill/>
        </p:spPr>
        <p:txBody>
          <a:bodyPr wrap="square" lIns="0" tIns="0" rIns="0" bIns="0" anchor="t" anchorCtr="0">
            <a:noAutofit/>
          </a:bodyPr>
          <a:lstStyle>
            <a:lvl1pPr algn="ctr">
              <a:defRPr sz="1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cxnSp>
        <p:nvCxnSpPr>
          <p:cNvPr id="68" name="Connecteur droit 67">
            <a:extLst>
              <a:ext uri="{FF2B5EF4-FFF2-40B4-BE49-F238E27FC236}">
                <a16:creationId xmlns:a16="http://schemas.microsoft.com/office/drawing/2014/main" id="{3F47181E-78C4-5E45-8D7A-42EB87250BEA}"/>
              </a:ext>
            </a:extLst>
          </p:cNvPr>
          <p:cNvCxnSpPr>
            <a:cxnSpLocks/>
            <a:stCxn id="66" idx="0"/>
          </p:cNvCxnSpPr>
          <p:nvPr userDrawn="1"/>
        </p:nvCxnSpPr>
        <p:spPr>
          <a:xfrm flipV="1">
            <a:off x="4206875" y="3886741"/>
            <a:ext cx="0" cy="36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0" name="Espace réservé du texte 24">
            <a:extLst>
              <a:ext uri="{FF2B5EF4-FFF2-40B4-BE49-F238E27FC236}">
                <a16:creationId xmlns:a16="http://schemas.microsoft.com/office/drawing/2014/main" id="{3B319C4F-FEAD-5A44-AFC7-DAC2337B83E6}"/>
              </a:ext>
            </a:extLst>
          </p:cNvPr>
          <p:cNvSpPr>
            <a:spLocks noGrp="1"/>
          </p:cNvSpPr>
          <p:nvPr>
            <p:ph type="body" sz="quarter" idx="59"/>
          </p:nvPr>
        </p:nvSpPr>
        <p:spPr>
          <a:xfrm>
            <a:off x="7175125" y="4247941"/>
            <a:ext cx="1620000" cy="1620000"/>
          </a:xfrm>
          <a:prstGeom prst="ellipse">
            <a:avLst/>
          </a:prstGeom>
          <a:noFill/>
          <a:ln>
            <a:solidFill>
              <a:schemeClr val="tx1"/>
            </a:solidFill>
          </a:ln>
        </p:spPr>
        <p:txBody>
          <a:bodyPr wrap="square" tIns="0" bIns="792000" anchor="b" anchorCtr="0">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1" name="Espace réservé du texte 70">
            <a:extLst>
              <a:ext uri="{FF2B5EF4-FFF2-40B4-BE49-F238E27FC236}">
                <a16:creationId xmlns:a16="http://schemas.microsoft.com/office/drawing/2014/main" id="{CB2B9DC5-05B6-5247-AD98-AE600CA537D5}"/>
              </a:ext>
            </a:extLst>
          </p:cNvPr>
          <p:cNvSpPr>
            <a:spLocks noGrp="1"/>
          </p:cNvSpPr>
          <p:nvPr>
            <p:ph type="body" sz="quarter" idx="60"/>
          </p:nvPr>
        </p:nvSpPr>
        <p:spPr>
          <a:xfrm>
            <a:off x="7297525" y="4937353"/>
            <a:ext cx="1375200" cy="788400"/>
          </a:xfrm>
          <a:custGeom>
            <a:avLst/>
            <a:gdLst>
              <a:gd name="connsiteX0" fmla="*/ 9946 w 1620000"/>
              <a:gd name="connsiteY0" fmla="*/ 0 h 930588"/>
              <a:gd name="connsiteX1" fmla="*/ 1610054 w 1620000"/>
              <a:gd name="connsiteY1" fmla="*/ 0 h 930588"/>
              <a:gd name="connsiteX2" fmla="*/ 1615818 w 1620000"/>
              <a:gd name="connsiteY2" fmla="*/ 37770 h 930588"/>
              <a:gd name="connsiteX3" fmla="*/ 1620000 w 1620000"/>
              <a:gd name="connsiteY3" fmla="*/ 120588 h 930588"/>
              <a:gd name="connsiteX4" fmla="*/ 810000 w 1620000"/>
              <a:gd name="connsiteY4" fmla="*/ 930588 h 930588"/>
              <a:gd name="connsiteX5" fmla="*/ 0 w 1620000"/>
              <a:gd name="connsiteY5" fmla="*/ 120588 h 930588"/>
              <a:gd name="connsiteX6" fmla="*/ 4182 w 1620000"/>
              <a:gd name="connsiteY6" fmla="*/ 37770 h 930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620000" h="930588">
                <a:moveTo>
                  <a:pt x="9946" y="0"/>
                </a:moveTo>
                <a:lnTo>
                  <a:pt x="1610054" y="0"/>
                </a:lnTo>
                <a:lnTo>
                  <a:pt x="1615818" y="37770"/>
                </a:lnTo>
                <a:cubicBezTo>
                  <a:pt x="1618584" y="65000"/>
                  <a:pt x="1620000" y="92629"/>
                  <a:pt x="1620000" y="120588"/>
                </a:cubicBezTo>
                <a:cubicBezTo>
                  <a:pt x="1620000" y="567939"/>
                  <a:pt x="1257351" y="930588"/>
                  <a:pt x="810000" y="930588"/>
                </a:cubicBezTo>
                <a:cubicBezTo>
                  <a:pt x="362649" y="930588"/>
                  <a:pt x="0" y="567939"/>
                  <a:pt x="0" y="120588"/>
                </a:cubicBezTo>
                <a:cubicBezTo>
                  <a:pt x="0" y="92629"/>
                  <a:pt x="1417" y="65000"/>
                  <a:pt x="4182" y="37770"/>
                </a:cubicBezTo>
                <a:close/>
              </a:path>
            </a:pathLst>
          </a:custGeom>
          <a:noFill/>
        </p:spPr>
        <p:txBody>
          <a:bodyPr wrap="square" lIns="0" tIns="0" rIns="0" bIns="0" anchor="t" anchorCtr="0">
            <a:noAutofit/>
          </a:bodyPr>
          <a:lstStyle>
            <a:lvl1pPr algn="ctr">
              <a:defRPr sz="1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cxnSp>
        <p:nvCxnSpPr>
          <p:cNvPr id="73" name="Connecteur droit 72">
            <a:extLst>
              <a:ext uri="{FF2B5EF4-FFF2-40B4-BE49-F238E27FC236}">
                <a16:creationId xmlns:a16="http://schemas.microsoft.com/office/drawing/2014/main" id="{5C586592-E88E-FA4D-9602-FC5B1637C613}"/>
              </a:ext>
            </a:extLst>
          </p:cNvPr>
          <p:cNvCxnSpPr>
            <a:cxnSpLocks/>
            <a:stCxn id="70" idx="0"/>
          </p:cNvCxnSpPr>
          <p:nvPr userDrawn="1"/>
        </p:nvCxnSpPr>
        <p:spPr>
          <a:xfrm flipV="1">
            <a:off x="7985125" y="3886741"/>
            <a:ext cx="0" cy="36120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5" name="Espace réservé du texte 24">
            <a:extLst>
              <a:ext uri="{FF2B5EF4-FFF2-40B4-BE49-F238E27FC236}">
                <a16:creationId xmlns:a16="http://schemas.microsoft.com/office/drawing/2014/main" id="{6C68CB95-B9E1-A043-97B3-B79C6672B513}"/>
              </a:ext>
            </a:extLst>
          </p:cNvPr>
          <p:cNvSpPr>
            <a:spLocks noGrp="1"/>
          </p:cNvSpPr>
          <p:nvPr>
            <p:ph type="body" sz="quarter" idx="29"/>
          </p:nvPr>
        </p:nvSpPr>
        <p:spPr>
          <a:xfrm>
            <a:off x="334962" y="3499936"/>
            <a:ext cx="539751" cy="334236"/>
          </a:xfrm>
        </p:spPr>
        <p:txBody>
          <a:bodyPr anchor="b" anchorCtr="0"/>
          <a:lstStyle>
            <a:lvl1pPr algn="ctr">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7" name="Espace réservé du texte 24">
            <a:extLst>
              <a:ext uri="{FF2B5EF4-FFF2-40B4-BE49-F238E27FC236}">
                <a16:creationId xmlns:a16="http://schemas.microsoft.com/office/drawing/2014/main" id="{A473AE86-3E2A-5D46-A5B4-35A276AE69B3}"/>
              </a:ext>
            </a:extLst>
          </p:cNvPr>
          <p:cNvSpPr>
            <a:spLocks noGrp="1"/>
          </p:cNvSpPr>
          <p:nvPr>
            <p:ph type="body" sz="quarter" idx="61"/>
          </p:nvPr>
        </p:nvSpPr>
        <p:spPr>
          <a:xfrm>
            <a:off x="11317288" y="3499936"/>
            <a:ext cx="539751" cy="334236"/>
          </a:xfrm>
        </p:spPr>
        <p:txBody>
          <a:bodyPr anchor="b" anchorCtr="0"/>
          <a:lstStyle>
            <a:lvl1pPr algn="ctr">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79" name="Espace réservé du texte 24">
            <a:extLst>
              <a:ext uri="{FF2B5EF4-FFF2-40B4-BE49-F238E27FC236}">
                <a16:creationId xmlns:a16="http://schemas.microsoft.com/office/drawing/2014/main" id="{D3E3CDFF-8381-D246-8B69-C6EF438F4E63}"/>
              </a:ext>
            </a:extLst>
          </p:cNvPr>
          <p:cNvSpPr>
            <a:spLocks noGrp="1"/>
          </p:cNvSpPr>
          <p:nvPr>
            <p:ph type="body" sz="quarter" idx="62"/>
          </p:nvPr>
        </p:nvSpPr>
        <p:spPr>
          <a:xfrm>
            <a:off x="3496694" y="3691985"/>
            <a:ext cx="1420363" cy="194756"/>
          </a:xfrm>
          <a:prstGeom prst="roundRect">
            <a:avLst>
              <a:gd name="adj" fmla="val 50000"/>
            </a:avLst>
          </a:prstGeom>
          <a:solidFill>
            <a:schemeClr val="tx1"/>
          </a:solidFill>
        </p:spPr>
        <p:txBody>
          <a:bodyPr wrap="none" lIns="108000" tIns="0" rIns="108000" bIns="0" anchor="ctr" anchorCtr="1">
            <a:spAutoFit/>
          </a:bodyPr>
          <a:lstStyle>
            <a:lvl1pPr algn="ctr">
              <a:defRPr sz="1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7" name="Espace réservé du texte 24">
            <a:extLst>
              <a:ext uri="{FF2B5EF4-FFF2-40B4-BE49-F238E27FC236}">
                <a16:creationId xmlns:a16="http://schemas.microsoft.com/office/drawing/2014/main" id="{E7319E21-F543-734A-A14C-547571C3B108}"/>
              </a:ext>
            </a:extLst>
          </p:cNvPr>
          <p:cNvSpPr>
            <a:spLocks noGrp="1"/>
          </p:cNvSpPr>
          <p:nvPr>
            <p:ph type="body" sz="quarter" idx="66"/>
          </p:nvPr>
        </p:nvSpPr>
        <p:spPr>
          <a:xfrm>
            <a:off x="5388331" y="3691985"/>
            <a:ext cx="1420363" cy="194756"/>
          </a:xfrm>
          <a:prstGeom prst="roundRect">
            <a:avLst>
              <a:gd name="adj" fmla="val 50000"/>
            </a:avLst>
          </a:prstGeom>
          <a:solidFill>
            <a:schemeClr val="tx1"/>
          </a:solidFill>
        </p:spPr>
        <p:txBody>
          <a:bodyPr wrap="none" lIns="108000" tIns="0" rIns="108000" bIns="0" anchor="ctr" anchorCtr="1">
            <a:spAutoFit/>
          </a:bodyPr>
          <a:lstStyle>
            <a:lvl1pPr algn="ctr">
              <a:defRPr sz="1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29" name="Espace réservé du texte 24">
            <a:extLst>
              <a:ext uri="{FF2B5EF4-FFF2-40B4-BE49-F238E27FC236}">
                <a16:creationId xmlns:a16="http://schemas.microsoft.com/office/drawing/2014/main" id="{F9182130-B197-594B-9F64-D535FCDFC78F}"/>
              </a:ext>
            </a:extLst>
          </p:cNvPr>
          <p:cNvSpPr>
            <a:spLocks noGrp="1"/>
          </p:cNvSpPr>
          <p:nvPr>
            <p:ph type="body" sz="quarter" idx="67"/>
          </p:nvPr>
        </p:nvSpPr>
        <p:spPr>
          <a:xfrm>
            <a:off x="7274017" y="3691985"/>
            <a:ext cx="1420363" cy="194756"/>
          </a:xfrm>
          <a:prstGeom prst="roundRect">
            <a:avLst>
              <a:gd name="adj" fmla="val 50000"/>
            </a:avLst>
          </a:prstGeom>
          <a:solidFill>
            <a:schemeClr val="tx1"/>
          </a:solidFill>
        </p:spPr>
        <p:txBody>
          <a:bodyPr wrap="none" lIns="108000" tIns="0" rIns="108000" bIns="0" anchor="ctr" anchorCtr="1">
            <a:spAutoFit/>
          </a:bodyPr>
          <a:lstStyle>
            <a:lvl1pPr algn="ctr">
              <a:defRPr sz="1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1" name="Espace réservé du texte 24">
            <a:extLst>
              <a:ext uri="{FF2B5EF4-FFF2-40B4-BE49-F238E27FC236}">
                <a16:creationId xmlns:a16="http://schemas.microsoft.com/office/drawing/2014/main" id="{055E0C82-9FEE-7345-A6C4-595A0FBA9E12}"/>
              </a:ext>
            </a:extLst>
          </p:cNvPr>
          <p:cNvSpPr>
            <a:spLocks noGrp="1"/>
          </p:cNvSpPr>
          <p:nvPr>
            <p:ph type="body" sz="quarter" idx="68"/>
          </p:nvPr>
        </p:nvSpPr>
        <p:spPr>
          <a:xfrm>
            <a:off x="9165656" y="3691985"/>
            <a:ext cx="1420363" cy="194756"/>
          </a:xfrm>
          <a:prstGeom prst="roundRect">
            <a:avLst>
              <a:gd name="adj" fmla="val 50000"/>
            </a:avLst>
          </a:prstGeom>
          <a:solidFill>
            <a:schemeClr val="tx1"/>
          </a:solidFill>
        </p:spPr>
        <p:txBody>
          <a:bodyPr wrap="none" lIns="108000" tIns="0" rIns="108000" bIns="0" anchor="ctr" anchorCtr="1">
            <a:spAutoFit/>
          </a:bodyPr>
          <a:lstStyle>
            <a:lvl1pPr algn="ctr">
              <a:defRPr sz="1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550D5C50-37EA-E14A-A0A6-99E31C8A542B}"/>
              </a:ext>
            </a:extLst>
          </p:cNvPr>
          <p:cNvSpPr>
            <a:spLocks noGrp="1"/>
          </p:cNvSpPr>
          <p:nvPr>
            <p:ph type="ftr" sz="quarter" idx="69"/>
          </p:nvPr>
        </p:nvSpPr>
        <p:spPr/>
        <p:txBody>
          <a:bodyPr/>
          <a:lstStyle/>
          <a:p>
            <a:r>
              <a:rPr lang="en-GB"/>
              <a:t>ABBL/CSSF Retail Banking Survey 2022</a:t>
            </a:r>
          </a:p>
        </p:txBody>
      </p:sp>
    </p:spTree>
    <p:extLst>
      <p:ext uri="{BB962C8B-B14F-4D97-AF65-F5344CB8AC3E}">
        <p14:creationId xmlns:p14="http://schemas.microsoft.com/office/powerpoint/2010/main" val="142115745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1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A17CCF76-5384-2741-9BBB-EA23BE77B507}"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4" name="Connecteur droit 23">
            <a:extLst>
              <a:ext uri="{FF2B5EF4-FFF2-40B4-BE49-F238E27FC236}">
                <a16:creationId xmlns:a16="http://schemas.microsoft.com/office/drawing/2014/main" id="{AE6D739E-2B74-7B4D-84DE-7E786DDEC40C}"/>
              </a:ext>
            </a:extLst>
          </p:cNvPr>
          <p:cNvCxnSpPr>
            <a:cxnSpLocks/>
          </p:cNvCxnSpPr>
          <p:nvPr userDrawn="1"/>
        </p:nvCxnSpPr>
        <p:spPr>
          <a:xfrm>
            <a:off x="2316163" y="3789363"/>
            <a:ext cx="7561262"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68" name="Connecteur droit 67">
            <a:extLst>
              <a:ext uri="{FF2B5EF4-FFF2-40B4-BE49-F238E27FC236}">
                <a16:creationId xmlns:a16="http://schemas.microsoft.com/office/drawing/2014/main" id="{3F47181E-78C4-5E45-8D7A-42EB87250BEA}"/>
              </a:ext>
            </a:extLst>
          </p:cNvPr>
          <p:cNvCxnSpPr>
            <a:cxnSpLocks/>
            <a:stCxn id="30" idx="0"/>
            <a:endCxn id="33" idx="4"/>
          </p:cNvCxnSpPr>
          <p:nvPr userDrawn="1"/>
        </p:nvCxnSpPr>
        <p:spPr>
          <a:xfrm flipV="1">
            <a:off x="2316163"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32" name="Espace réservé du texte 24">
            <a:extLst>
              <a:ext uri="{FF2B5EF4-FFF2-40B4-BE49-F238E27FC236}">
                <a16:creationId xmlns:a16="http://schemas.microsoft.com/office/drawing/2014/main" id="{0165551B-EDFD-2045-A501-312A8418DAE2}"/>
              </a:ext>
            </a:extLst>
          </p:cNvPr>
          <p:cNvSpPr>
            <a:spLocks noGrp="1"/>
          </p:cNvSpPr>
          <p:nvPr>
            <p:ph type="body" sz="quarter" idx="39"/>
          </p:nvPr>
        </p:nvSpPr>
        <p:spPr>
          <a:xfrm>
            <a:off x="1416163"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3" name="Espace réservé pour une image  11">
            <a:extLst>
              <a:ext uri="{FF2B5EF4-FFF2-40B4-BE49-F238E27FC236}">
                <a16:creationId xmlns:a16="http://schemas.microsoft.com/office/drawing/2014/main" id="{A1BF25F4-C471-A844-855B-1A6F17F53D17}"/>
              </a:ext>
            </a:extLst>
          </p:cNvPr>
          <p:cNvSpPr>
            <a:spLocks noGrp="1"/>
          </p:cNvSpPr>
          <p:nvPr>
            <p:ph type="pic" sz="quarter" idx="75"/>
          </p:nvPr>
        </p:nvSpPr>
        <p:spPr>
          <a:xfrm>
            <a:off x="1866163"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47" name="Connecteur droit 46">
            <a:extLst>
              <a:ext uri="{FF2B5EF4-FFF2-40B4-BE49-F238E27FC236}">
                <a16:creationId xmlns:a16="http://schemas.microsoft.com/office/drawing/2014/main" id="{644DC08B-1968-5A4E-B65C-245C0391DE84}"/>
              </a:ext>
            </a:extLst>
          </p:cNvPr>
          <p:cNvCxnSpPr>
            <a:cxnSpLocks/>
            <a:stCxn id="46" idx="0"/>
            <a:endCxn id="49" idx="4"/>
          </p:cNvCxnSpPr>
          <p:nvPr userDrawn="1"/>
        </p:nvCxnSpPr>
        <p:spPr>
          <a:xfrm flipV="1">
            <a:off x="4206875"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8" name="Espace réservé du texte 24">
            <a:extLst>
              <a:ext uri="{FF2B5EF4-FFF2-40B4-BE49-F238E27FC236}">
                <a16:creationId xmlns:a16="http://schemas.microsoft.com/office/drawing/2014/main" id="{10E5CAD0-ABB1-6243-B375-0B6513DC854B}"/>
              </a:ext>
            </a:extLst>
          </p:cNvPr>
          <p:cNvSpPr>
            <a:spLocks noGrp="1"/>
          </p:cNvSpPr>
          <p:nvPr>
            <p:ph type="body" sz="quarter" idx="77"/>
          </p:nvPr>
        </p:nvSpPr>
        <p:spPr>
          <a:xfrm>
            <a:off x="3306875"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9" name="Espace réservé pour une image  11">
            <a:extLst>
              <a:ext uri="{FF2B5EF4-FFF2-40B4-BE49-F238E27FC236}">
                <a16:creationId xmlns:a16="http://schemas.microsoft.com/office/drawing/2014/main" id="{FDB6AC4D-0ADB-4F42-83F6-25AE308F5332}"/>
              </a:ext>
            </a:extLst>
          </p:cNvPr>
          <p:cNvSpPr>
            <a:spLocks noGrp="1"/>
          </p:cNvSpPr>
          <p:nvPr>
            <p:ph type="pic" sz="quarter" idx="78"/>
          </p:nvPr>
        </p:nvSpPr>
        <p:spPr>
          <a:xfrm>
            <a:off x="3756875"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52" name="Connecteur droit 51">
            <a:extLst>
              <a:ext uri="{FF2B5EF4-FFF2-40B4-BE49-F238E27FC236}">
                <a16:creationId xmlns:a16="http://schemas.microsoft.com/office/drawing/2014/main" id="{CD2B772E-2904-DA4C-BBEB-940D506BB2B3}"/>
              </a:ext>
            </a:extLst>
          </p:cNvPr>
          <p:cNvCxnSpPr>
            <a:cxnSpLocks/>
            <a:stCxn id="50" idx="0"/>
            <a:endCxn id="54" idx="4"/>
          </p:cNvCxnSpPr>
          <p:nvPr userDrawn="1"/>
        </p:nvCxnSpPr>
        <p:spPr>
          <a:xfrm flipV="1">
            <a:off x="6097587"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Espace réservé du texte 24">
            <a:extLst>
              <a:ext uri="{FF2B5EF4-FFF2-40B4-BE49-F238E27FC236}">
                <a16:creationId xmlns:a16="http://schemas.microsoft.com/office/drawing/2014/main" id="{D0CE223B-A260-334C-A8CB-6AAB2D9C1247}"/>
              </a:ext>
            </a:extLst>
          </p:cNvPr>
          <p:cNvSpPr>
            <a:spLocks noGrp="1"/>
          </p:cNvSpPr>
          <p:nvPr>
            <p:ph type="body" sz="quarter" idx="80"/>
          </p:nvPr>
        </p:nvSpPr>
        <p:spPr>
          <a:xfrm>
            <a:off x="5197587"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4" name="Espace réservé pour une image  11">
            <a:extLst>
              <a:ext uri="{FF2B5EF4-FFF2-40B4-BE49-F238E27FC236}">
                <a16:creationId xmlns:a16="http://schemas.microsoft.com/office/drawing/2014/main" id="{1D5941A0-6C0E-764F-9BBE-BA95C92481AD}"/>
              </a:ext>
            </a:extLst>
          </p:cNvPr>
          <p:cNvSpPr>
            <a:spLocks noGrp="1"/>
          </p:cNvSpPr>
          <p:nvPr>
            <p:ph type="pic" sz="quarter" idx="81"/>
          </p:nvPr>
        </p:nvSpPr>
        <p:spPr>
          <a:xfrm>
            <a:off x="5647587"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62" name="Connecteur droit 61">
            <a:extLst>
              <a:ext uri="{FF2B5EF4-FFF2-40B4-BE49-F238E27FC236}">
                <a16:creationId xmlns:a16="http://schemas.microsoft.com/office/drawing/2014/main" id="{D3C43CBD-1781-124A-A485-9B0FA34AE231}"/>
              </a:ext>
            </a:extLst>
          </p:cNvPr>
          <p:cNvCxnSpPr>
            <a:cxnSpLocks/>
            <a:stCxn id="55" idx="0"/>
            <a:endCxn id="64" idx="4"/>
          </p:cNvCxnSpPr>
          <p:nvPr userDrawn="1"/>
        </p:nvCxnSpPr>
        <p:spPr>
          <a:xfrm flipV="1">
            <a:off x="7985125"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Espace réservé du texte 24">
            <a:extLst>
              <a:ext uri="{FF2B5EF4-FFF2-40B4-BE49-F238E27FC236}">
                <a16:creationId xmlns:a16="http://schemas.microsoft.com/office/drawing/2014/main" id="{E54CEAB0-3EAC-E643-B1DE-8D11821F8CA9}"/>
              </a:ext>
            </a:extLst>
          </p:cNvPr>
          <p:cNvSpPr>
            <a:spLocks noGrp="1"/>
          </p:cNvSpPr>
          <p:nvPr>
            <p:ph type="body" sz="quarter" idx="83"/>
          </p:nvPr>
        </p:nvSpPr>
        <p:spPr>
          <a:xfrm>
            <a:off x="7085125"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4" name="Espace réservé pour une image  11">
            <a:extLst>
              <a:ext uri="{FF2B5EF4-FFF2-40B4-BE49-F238E27FC236}">
                <a16:creationId xmlns:a16="http://schemas.microsoft.com/office/drawing/2014/main" id="{12EAA864-439E-7443-96B0-3FB50FF2F062}"/>
              </a:ext>
            </a:extLst>
          </p:cNvPr>
          <p:cNvSpPr>
            <a:spLocks noGrp="1"/>
          </p:cNvSpPr>
          <p:nvPr>
            <p:ph type="pic" sz="quarter" idx="84"/>
          </p:nvPr>
        </p:nvSpPr>
        <p:spPr>
          <a:xfrm>
            <a:off x="7535125"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69" name="Connecteur droit 68">
            <a:extLst>
              <a:ext uri="{FF2B5EF4-FFF2-40B4-BE49-F238E27FC236}">
                <a16:creationId xmlns:a16="http://schemas.microsoft.com/office/drawing/2014/main" id="{AEF4BD4B-07D5-4043-A6DA-1F93E1565059}"/>
              </a:ext>
            </a:extLst>
          </p:cNvPr>
          <p:cNvCxnSpPr>
            <a:cxnSpLocks/>
            <a:stCxn id="65" idx="0"/>
            <a:endCxn id="74" idx="4"/>
          </p:cNvCxnSpPr>
          <p:nvPr userDrawn="1"/>
        </p:nvCxnSpPr>
        <p:spPr>
          <a:xfrm flipV="1">
            <a:off x="9872662"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Espace réservé du texte 24">
            <a:extLst>
              <a:ext uri="{FF2B5EF4-FFF2-40B4-BE49-F238E27FC236}">
                <a16:creationId xmlns:a16="http://schemas.microsoft.com/office/drawing/2014/main" id="{99027A45-9A1A-274C-B500-967CEE233903}"/>
              </a:ext>
            </a:extLst>
          </p:cNvPr>
          <p:cNvSpPr>
            <a:spLocks noGrp="1"/>
          </p:cNvSpPr>
          <p:nvPr>
            <p:ph type="body" sz="quarter" idx="86"/>
          </p:nvPr>
        </p:nvSpPr>
        <p:spPr>
          <a:xfrm>
            <a:off x="8972662"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4" name="Espace réservé pour une image  11">
            <a:extLst>
              <a:ext uri="{FF2B5EF4-FFF2-40B4-BE49-F238E27FC236}">
                <a16:creationId xmlns:a16="http://schemas.microsoft.com/office/drawing/2014/main" id="{9D2BC2ED-84FF-4B4A-A895-AC3B989CBC4D}"/>
              </a:ext>
            </a:extLst>
          </p:cNvPr>
          <p:cNvSpPr>
            <a:spLocks noGrp="1"/>
          </p:cNvSpPr>
          <p:nvPr>
            <p:ph type="pic" sz="quarter" idx="87"/>
          </p:nvPr>
        </p:nvSpPr>
        <p:spPr>
          <a:xfrm>
            <a:off x="9422662"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81" name="Espace réservé du texte 24">
            <a:extLst>
              <a:ext uri="{FF2B5EF4-FFF2-40B4-BE49-F238E27FC236}">
                <a16:creationId xmlns:a16="http://schemas.microsoft.com/office/drawing/2014/main" id="{027A5507-D88B-8440-88CA-E3C9637D059C}"/>
              </a:ext>
            </a:extLst>
          </p:cNvPr>
          <p:cNvSpPr>
            <a:spLocks noGrp="1"/>
          </p:cNvSpPr>
          <p:nvPr>
            <p:ph type="body" sz="quarter" idx="88"/>
          </p:nvPr>
        </p:nvSpPr>
        <p:spPr>
          <a:xfrm>
            <a:off x="2362080"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84" name="Connecteur droit 83">
            <a:extLst>
              <a:ext uri="{FF2B5EF4-FFF2-40B4-BE49-F238E27FC236}">
                <a16:creationId xmlns:a16="http://schemas.microsoft.com/office/drawing/2014/main" id="{EC1D2004-54E7-2747-A696-DBA9343C6664}"/>
              </a:ext>
            </a:extLst>
          </p:cNvPr>
          <p:cNvCxnSpPr>
            <a:cxnSpLocks/>
          </p:cNvCxnSpPr>
          <p:nvPr userDrawn="1"/>
        </p:nvCxnSpPr>
        <p:spPr>
          <a:xfrm flipV="1">
            <a:off x="3262080"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85" name="Espace réservé pour une image  11">
            <a:extLst>
              <a:ext uri="{FF2B5EF4-FFF2-40B4-BE49-F238E27FC236}">
                <a16:creationId xmlns:a16="http://schemas.microsoft.com/office/drawing/2014/main" id="{8E445EC4-0FBD-B943-AE64-3029D9C28891}"/>
              </a:ext>
            </a:extLst>
          </p:cNvPr>
          <p:cNvSpPr>
            <a:spLocks noGrp="1"/>
          </p:cNvSpPr>
          <p:nvPr>
            <p:ph type="pic" sz="quarter" idx="90"/>
          </p:nvPr>
        </p:nvSpPr>
        <p:spPr>
          <a:xfrm>
            <a:off x="2812080"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1" name="Espace réservé du texte 24">
            <a:extLst>
              <a:ext uri="{FF2B5EF4-FFF2-40B4-BE49-F238E27FC236}">
                <a16:creationId xmlns:a16="http://schemas.microsoft.com/office/drawing/2014/main" id="{5FE93583-0A27-E940-9482-A96A5583FA86}"/>
              </a:ext>
            </a:extLst>
          </p:cNvPr>
          <p:cNvSpPr>
            <a:spLocks noGrp="1"/>
          </p:cNvSpPr>
          <p:nvPr>
            <p:ph type="body" sz="quarter" idx="91"/>
          </p:nvPr>
        </p:nvSpPr>
        <p:spPr>
          <a:xfrm>
            <a:off x="4249616"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3" name="Connecteur droit 92">
            <a:extLst>
              <a:ext uri="{FF2B5EF4-FFF2-40B4-BE49-F238E27FC236}">
                <a16:creationId xmlns:a16="http://schemas.microsoft.com/office/drawing/2014/main" id="{0CE73FFE-693E-FB48-9E92-E183E7269A03}"/>
              </a:ext>
            </a:extLst>
          </p:cNvPr>
          <p:cNvCxnSpPr>
            <a:cxnSpLocks/>
          </p:cNvCxnSpPr>
          <p:nvPr userDrawn="1"/>
        </p:nvCxnSpPr>
        <p:spPr>
          <a:xfrm flipV="1">
            <a:off x="5149616"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Espace réservé pour une image  11">
            <a:extLst>
              <a:ext uri="{FF2B5EF4-FFF2-40B4-BE49-F238E27FC236}">
                <a16:creationId xmlns:a16="http://schemas.microsoft.com/office/drawing/2014/main" id="{DA254A36-9880-FD46-9862-21F5A5F429B2}"/>
              </a:ext>
            </a:extLst>
          </p:cNvPr>
          <p:cNvSpPr>
            <a:spLocks noGrp="1"/>
          </p:cNvSpPr>
          <p:nvPr>
            <p:ph type="pic" sz="quarter" idx="93"/>
          </p:nvPr>
        </p:nvSpPr>
        <p:spPr>
          <a:xfrm>
            <a:off x="4699616"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5" name="Espace réservé du texte 24">
            <a:extLst>
              <a:ext uri="{FF2B5EF4-FFF2-40B4-BE49-F238E27FC236}">
                <a16:creationId xmlns:a16="http://schemas.microsoft.com/office/drawing/2014/main" id="{C8916A7E-65CC-B445-92A2-59242E9D41B6}"/>
              </a:ext>
            </a:extLst>
          </p:cNvPr>
          <p:cNvSpPr>
            <a:spLocks noGrp="1"/>
          </p:cNvSpPr>
          <p:nvPr>
            <p:ph type="body" sz="quarter" idx="94"/>
          </p:nvPr>
        </p:nvSpPr>
        <p:spPr>
          <a:xfrm>
            <a:off x="8034145"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7" name="Connecteur droit 96">
            <a:extLst>
              <a:ext uri="{FF2B5EF4-FFF2-40B4-BE49-F238E27FC236}">
                <a16:creationId xmlns:a16="http://schemas.microsoft.com/office/drawing/2014/main" id="{42733038-090D-9C46-A00E-0ADBE7EF75C4}"/>
              </a:ext>
            </a:extLst>
          </p:cNvPr>
          <p:cNvCxnSpPr>
            <a:cxnSpLocks/>
          </p:cNvCxnSpPr>
          <p:nvPr userDrawn="1"/>
        </p:nvCxnSpPr>
        <p:spPr>
          <a:xfrm flipV="1">
            <a:off x="8934145"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Espace réservé pour une image  11">
            <a:extLst>
              <a:ext uri="{FF2B5EF4-FFF2-40B4-BE49-F238E27FC236}">
                <a16:creationId xmlns:a16="http://schemas.microsoft.com/office/drawing/2014/main" id="{2F1B90AC-D348-C24D-83E2-7A2210C3D31B}"/>
              </a:ext>
            </a:extLst>
          </p:cNvPr>
          <p:cNvSpPr>
            <a:spLocks noGrp="1"/>
          </p:cNvSpPr>
          <p:nvPr>
            <p:ph type="pic" sz="quarter" idx="96"/>
          </p:nvPr>
        </p:nvSpPr>
        <p:spPr>
          <a:xfrm>
            <a:off x="8484145"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9" name="Espace réservé du texte 24">
            <a:extLst>
              <a:ext uri="{FF2B5EF4-FFF2-40B4-BE49-F238E27FC236}">
                <a16:creationId xmlns:a16="http://schemas.microsoft.com/office/drawing/2014/main" id="{CEC73BF8-8A95-3D4C-B541-C6325597BB50}"/>
              </a:ext>
            </a:extLst>
          </p:cNvPr>
          <p:cNvSpPr>
            <a:spLocks noGrp="1"/>
          </p:cNvSpPr>
          <p:nvPr>
            <p:ph type="body" sz="quarter" idx="97"/>
          </p:nvPr>
        </p:nvSpPr>
        <p:spPr>
          <a:xfrm>
            <a:off x="6146609"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101" name="Connecteur droit 100">
            <a:extLst>
              <a:ext uri="{FF2B5EF4-FFF2-40B4-BE49-F238E27FC236}">
                <a16:creationId xmlns:a16="http://schemas.microsoft.com/office/drawing/2014/main" id="{0FCDBC98-AB92-5147-8060-97F13EAF782B}"/>
              </a:ext>
            </a:extLst>
          </p:cNvPr>
          <p:cNvCxnSpPr>
            <a:cxnSpLocks/>
          </p:cNvCxnSpPr>
          <p:nvPr userDrawn="1"/>
        </p:nvCxnSpPr>
        <p:spPr>
          <a:xfrm flipV="1">
            <a:off x="7046609"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Espace réservé pour une image  11">
            <a:extLst>
              <a:ext uri="{FF2B5EF4-FFF2-40B4-BE49-F238E27FC236}">
                <a16:creationId xmlns:a16="http://schemas.microsoft.com/office/drawing/2014/main" id="{E8721B0B-160E-7242-A909-7A6D2A1EB19E}"/>
              </a:ext>
            </a:extLst>
          </p:cNvPr>
          <p:cNvSpPr>
            <a:spLocks noGrp="1"/>
          </p:cNvSpPr>
          <p:nvPr>
            <p:ph type="pic" sz="quarter" idx="99"/>
          </p:nvPr>
        </p:nvSpPr>
        <p:spPr>
          <a:xfrm>
            <a:off x="6596609"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65" name="Espace réservé du texte 24">
            <a:extLst>
              <a:ext uri="{FF2B5EF4-FFF2-40B4-BE49-F238E27FC236}">
                <a16:creationId xmlns:a16="http://schemas.microsoft.com/office/drawing/2014/main" id="{CD228B67-9A34-A845-94D4-8181CB6B9594}"/>
              </a:ext>
            </a:extLst>
          </p:cNvPr>
          <p:cNvSpPr>
            <a:spLocks noGrp="1"/>
          </p:cNvSpPr>
          <p:nvPr>
            <p:ph type="body" sz="quarter" idx="85"/>
          </p:nvPr>
        </p:nvSpPr>
        <p:spPr>
          <a:xfrm>
            <a:off x="9656662"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6" name="Espace réservé du texte 24">
            <a:extLst>
              <a:ext uri="{FF2B5EF4-FFF2-40B4-BE49-F238E27FC236}">
                <a16:creationId xmlns:a16="http://schemas.microsoft.com/office/drawing/2014/main" id="{4A0980DC-1BB3-AB46-B1B0-2744A1C93C81}"/>
              </a:ext>
            </a:extLst>
          </p:cNvPr>
          <p:cNvSpPr>
            <a:spLocks noGrp="1"/>
          </p:cNvSpPr>
          <p:nvPr>
            <p:ph type="body" sz="quarter" idx="95"/>
          </p:nvPr>
        </p:nvSpPr>
        <p:spPr>
          <a:xfrm>
            <a:off x="871814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5" name="Espace réservé du texte 24">
            <a:extLst>
              <a:ext uri="{FF2B5EF4-FFF2-40B4-BE49-F238E27FC236}">
                <a16:creationId xmlns:a16="http://schemas.microsoft.com/office/drawing/2014/main" id="{213D4631-2258-534B-BD42-E15CA7D3A56B}"/>
              </a:ext>
            </a:extLst>
          </p:cNvPr>
          <p:cNvSpPr>
            <a:spLocks noGrp="1"/>
          </p:cNvSpPr>
          <p:nvPr>
            <p:ph type="body" sz="quarter" idx="82"/>
          </p:nvPr>
        </p:nvSpPr>
        <p:spPr>
          <a:xfrm>
            <a:off x="776912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0" name="Espace réservé du texte 24">
            <a:extLst>
              <a:ext uri="{FF2B5EF4-FFF2-40B4-BE49-F238E27FC236}">
                <a16:creationId xmlns:a16="http://schemas.microsoft.com/office/drawing/2014/main" id="{537B6561-78B2-EA44-9179-3D700513F4B9}"/>
              </a:ext>
            </a:extLst>
          </p:cNvPr>
          <p:cNvSpPr>
            <a:spLocks noGrp="1"/>
          </p:cNvSpPr>
          <p:nvPr>
            <p:ph type="body" sz="quarter" idx="98"/>
          </p:nvPr>
        </p:nvSpPr>
        <p:spPr>
          <a:xfrm>
            <a:off x="6830609"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0" name="Espace réservé du texte 24">
            <a:extLst>
              <a:ext uri="{FF2B5EF4-FFF2-40B4-BE49-F238E27FC236}">
                <a16:creationId xmlns:a16="http://schemas.microsoft.com/office/drawing/2014/main" id="{5A4F44A2-8D62-4146-8028-BB1097912813}"/>
              </a:ext>
            </a:extLst>
          </p:cNvPr>
          <p:cNvSpPr>
            <a:spLocks noGrp="1"/>
          </p:cNvSpPr>
          <p:nvPr>
            <p:ph type="body" sz="quarter" idx="79"/>
          </p:nvPr>
        </p:nvSpPr>
        <p:spPr>
          <a:xfrm>
            <a:off x="5881587"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2" name="Espace réservé du texte 24">
            <a:extLst>
              <a:ext uri="{FF2B5EF4-FFF2-40B4-BE49-F238E27FC236}">
                <a16:creationId xmlns:a16="http://schemas.microsoft.com/office/drawing/2014/main" id="{F4B552F3-827B-3244-9362-526AF72F0983}"/>
              </a:ext>
            </a:extLst>
          </p:cNvPr>
          <p:cNvSpPr>
            <a:spLocks noGrp="1"/>
          </p:cNvSpPr>
          <p:nvPr>
            <p:ph type="body" sz="quarter" idx="92"/>
          </p:nvPr>
        </p:nvSpPr>
        <p:spPr>
          <a:xfrm>
            <a:off x="4933616"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6" name="Espace réservé du texte 24">
            <a:extLst>
              <a:ext uri="{FF2B5EF4-FFF2-40B4-BE49-F238E27FC236}">
                <a16:creationId xmlns:a16="http://schemas.microsoft.com/office/drawing/2014/main" id="{99E267CC-7495-D740-BE4B-ACD5F3933B79}"/>
              </a:ext>
            </a:extLst>
          </p:cNvPr>
          <p:cNvSpPr>
            <a:spLocks noGrp="1"/>
          </p:cNvSpPr>
          <p:nvPr>
            <p:ph type="body" sz="quarter" idx="76"/>
          </p:nvPr>
        </p:nvSpPr>
        <p:spPr>
          <a:xfrm>
            <a:off x="399087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3" name="Espace réservé du texte 24">
            <a:extLst>
              <a:ext uri="{FF2B5EF4-FFF2-40B4-BE49-F238E27FC236}">
                <a16:creationId xmlns:a16="http://schemas.microsoft.com/office/drawing/2014/main" id="{417A288A-9310-C846-B07A-A2E789FBAD81}"/>
              </a:ext>
            </a:extLst>
          </p:cNvPr>
          <p:cNvSpPr>
            <a:spLocks noGrp="1"/>
          </p:cNvSpPr>
          <p:nvPr>
            <p:ph type="body" sz="quarter" idx="89"/>
          </p:nvPr>
        </p:nvSpPr>
        <p:spPr>
          <a:xfrm>
            <a:off x="3046080"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0" name="Espace réservé du texte 24">
            <a:extLst>
              <a:ext uri="{FF2B5EF4-FFF2-40B4-BE49-F238E27FC236}">
                <a16:creationId xmlns:a16="http://schemas.microsoft.com/office/drawing/2014/main" id="{D29C868A-63D7-E248-A331-12447C6D4B92}"/>
              </a:ext>
            </a:extLst>
          </p:cNvPr>
          <p:cNvSpPr>
            <a:spLocks noGrp="1"/>
          </p:cNvSpPr>
          <p:nvPr>
            <p:ph type="body" sz="quarter" idx="46"/>
          </p:nvPr>
        </p:nvSpPr>
        <p:spPr>
          <a:xfrm>
            <a:off x="2100163"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608474C7-6B77-754E-B264-A39D776F9BF1}"/>
              </a:ext>
            </a:extLst>
          </p:cNvPr>
          <p:cNvSpPr>
            <a:spLocks noGrp="1"/>
          </p:cNvSpPr>
          <p:nvPr>
            <p:ph type="ftr" sz="quarter" idx="100"/>
          </p:nvPr>
        </p:nvSpPr>
        <p:spPr/>
        <p:txBody>
          <a:bodyPr/>
          <a:lstStyle/>
          <a:p>
            <a:r>
              <a:rPr lang="en-GB"/>
              <a:t>ABBL/CSSF Retail Banking Survey 2022</a:t>
            </a:r>
          </a:p>
        </p:txBody>
      </p:sp>
    </p:spTree>
    <p:extLst>
      <p:ext uri="{BB962C8B-B14F-4D97-AF65-F5344CB8AC3E}">
        <p14:creationId xmlns:p14="http://schemas.microsoft.com/office/powerpoint/2010/main" val="42464463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3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EB088716-5CD9-F144-8FCC-66350D1F683C}"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4" name="Connecteur droit 23">
            <a:extLst>
              <a:ext uri="{FF2B5EF4-FFF2-40B4-BE49-F238E27FC236}">
                <a16:creationId xmlns:a16="http://schemas.microsoft.com/office/drawing/2014/main" id="{AE6D739E-2B74-7B4D-84DE-7E786DDEC40C}"/>
              </a:ext>
            </a:extLst>
          </p:cNvPr>
          <p:cNvCxnSpPr>
            <a:cxnSpLocks/>
          </p:cNvCxnSpPr>
          <p:nvPr userDrawn="1"/>
        </p:nvCxnSpPr>
        <p:spPr>
          <a:xfrm>
            <a:off x="5149616" y="3789364"/>
            <a:ext cx="472780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CD2B772E-2904-DA4C-BBEB-940D506BB2B3}"/>
              </a:ext>
            </a:extLst>
          </p:cNvPr>
          <p:cNvCxnSpPr>
            <a:cxnSpLocks/>
            <a:stCxn id="50" idx="0"/>
            <a:endCxn id="54" idx="4"/>
          </p:cNvCxnSpPr>
          <p:nvPr userDrawn="1"/>
        </p:nvCxnSpPr>
        <p:spPr>
          <a:xfrm flipV="1">
            <a:off x="6097587"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Espace réservé du texte 24">
            <a:extLst>
              <a:ext uri="{FF2B5EF4-FFF2-40B4-BE49-F238E27FC236}">
                <a16:creationId xmlns:a16="http://schemas.microsoft.com/office/drawing/2014/main" id="{D0CE223B-A260-334C-A8CB-6AAB2D9C1247}"/>
              </a:ext>
            </a:extLst>
          </p:cNvPr>
          <p:cNvSpPr>
            <a:spLocks noGrp="1"/>
          </p:cNvSpPr>
          <p:nvPr>
            <p:ph type="body" sz="quarter" idx="80"/>
          </p:nvPr>
        </p:nvSpPr>
        <p:spPr>
          <a:xfrm>
            <a:off x="5197587"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4" name="Espace réservé pour une image  11">
            <a:extLst>
              <a:ext uri="{FF2B5EF4-FFF2-40B4-BE49-F238E27FC236}">
                <a16:creationId xmlns:a16="http://schemas.microsoft.com/office/drawing/2014/main" id="{1D5941A0-6C0E-764F-9BBE-BA95C92481AD}"/>
              </a:ext>
            </a:extLst>
          </p:cNvPr>
          <p:cNvSpPr>
            <a:spLocks noGrp="1"/>
          </p:cNvSpPr>
          <p:nvPr>
            <p:ph type="pic" sz="quarter" idx="81"/>
          </p:nvPr>
        </p:nvSpPr>
        <p:spPr>
          <a:xfrm>
            <a:off x="5647587"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62" name="Connecteur droit 61">
            <a:extLst>
              <a:ext uri="{FF2B5EF4-FFF2-40B4-BE49-F238E27FC236}">
                <a16:creationId xmlns:a16="http://schemas.microsoft.com/office/drawing/2014/main" id="{D3C43CBD-1781-124A-A485-9B0FA34AE231}"/>
              </a:ext>
            </a:extLst>
          </p:cNvPr>
          <p:cNvCxnSpPr>
            <a:cxnSpLocks/>
            <a:stCxn id="55" idx="0"/>
            <a:endCxn id="64" idx="4"/>
          </p:cNvCxnSpPr>
          <p:nvPr userDrawn="1"/>
        </p:nvCxnSpPr>
        <p:spPr>
          <a:xfrm flipV="1">
            <a:off x="7985125"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Espace réservé du texte 24">
            <a:extLst>
              <a:ext uri="{FF2B5EF4-FFF2-40B4-BE49-F238E27FC236}">
                <a16:creationId xmlns:a16="http://schemas.microsoft.com/office/drawing/2014/main" id="{E54CEAB0-3EAC-E643-B1DE-8D11821F8CA9}"/>
              </a:ext>
            </a:extLst>
          </p:cNvPr>
          <p:cNvSpPr>
            <a:spLocks noGrp="1"/>
          </p:cNvSpPr>
          <p:nvPr>
            <p:ph type="body" sz="quarter" idx="83"/>
          </p:nvPr>
        </p:nvSpPr>
        <p:spPr>
          <a:xfrm>
            <a:off x="7085125"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64" name="Espace réservé pour une image  11">
            <a:extLst>
              <a:ext uri="{FF2B5EF4-FFF2-40B4-BE49-F238E27FC236}">
                <a16:creationId xmlns:a16="http://schemas.microsoft.com/office/drawing/2014/main" id="{12EAA864-439E-7443-96B0-3FB50FF2F062}"/>
              </a:ext>
            </a:extLst>
          </p:cNvPr>
          <p:cNvSpPr>
            <a:spLocks noGrp="1"/>
          </p:cNvSpPr>
          <p:nvPr>
            <p:ph type="pic" sz="quarter" idx="84"/>
          </p:nvPr>
        </p:nvSpPr>
        <p:spPr>
          <a:xfrm>
            <a:off x="7535125"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cxnSp>
        <p:nvCxnSpPr>
          <p:cNvPr id="69" name="Connecteur droit 68">
            <a:extLst>
              <a:ext uri="{FF2B5EF4-FFF2-40B4-BE49-F238E27FC236}">
                <a16:creationId xmlns:a16="http://schemas.microsoft.com/office/drawing/2014/main" id="{AEF4BD4B-07D5-4043-A6DA-1F93E1565059}"/>
              </a:ext>
            </a:extLst>
          </p:cNvPr>
          <p:cNvCxnSpPr>
            <a:cxnSpLocks/>
            <a:stCxn id="65" idx="0"/>
            <a:endCxn id="74" idx="4"/>
          </p:cNvCxnSpPr>
          <p:nvPr userDrawn="1"/>
        </p:nvCxnSpPr>
        <p:spPr>
          <a:xfrm flipV="1">
            <a:off x="9872662"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Espace réservé du texte 24">
            <a:extLst>
              <a:ext uri="{FF2B5EF4-FFF2-40B4-BE49-F238E27FC236}">
                <a16:creationId xmlns:a16="http://schemas.microsoft.com/office/drawing/2014/main" id="{99027A45-9A1A-274C-B500-967CEE233903}"/>
              </a:ext>
            </a:extLst>
          </p:cNvPr>
          <p:cNvSpPr>
            <a:spLocks noGrp="1"/>
          </p:cNvSpPr>
          <p:nvPr>
            <p:ph type="body" sz="quarter" idx="86"/>
          </p:nvPr>
        </p:nvSpPr>
        <p:spPr>
          <a:xfrm>
            <a:off x="8972662"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74" name="Espace réservé pour une image  11">
            <a:extLst>
              <a:ext uri="{FF2B5EF4-FFF2-40B4-BE49-F238E27FC236}">
                <a16:creationId xmlns:a16="http://schemas.microsoft.com/office/drawing/2014/main" id="{9D2BC2ED-84FF-4B4A-A895-AC3B989CBC4D}"/>
              </a:ext>
            </a:extLst>
          </p:cNvPr>
          <p:cNvSpPr>
            <a:spLocks noGrp="1"/>
          </p:cNvSpPr>
          <p:nvPr>
            <p:ph type="pic" sz="quarter" idx="87"/>
          </p:nvPr>
        </p:nvSpPr>
        <p:spPr>
          <a:xfrm>
            <a:off x="9422662" y="2375640"/>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1" name="Espace réservé du texte 24">
            <a:extLst>
              <a:ext uri="{FF2B5EF4-FFF2-40B4-BE49-F238E27FC236}">
                <a16:creationId xmlns:a16="http://schemas.microsoft.com/office/drawing/2014/main" id="{5FE93583-0A27-E940-9482-A96A5583FA86}"/>
              </a:ext>
            </a:extLst>
          </p:cNvPr>
          <p:cNvSpPr>
            <a:spLocks noGrp="1"/>
          </p:cNvSpPr>
          <p:nvPr>
            <p:ph type="body" sz="quarter" idx="91"/>
          </p:nvPr>
        </p:nvSpPr>
        <p:spPr>
          <a:xfrm>
            <a:off x="4249616"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3" name="Connecteur droit 92">
            <a:extLst>
              <a:ext uri="{FF2B5EF4-FFF2-40B4-BE49-F238E27FC236}">
                <a16:creationId xmlns:a16="http://schemas.microsoft.com/office/drawing/2014/main" id="{0CE73FFE-693E-FB48-9E92-E183E7269A03}"/>
              </a:ext>
            </a:extLst>
          </p:cNvPr>
          <p:cNvCxnSpPr>
            <a:cxnSpLocks/>
          </p:cNvCxnSpPr>
          <p:nvPr userDrawn="1"/>
        </p:nvCxnSpPr>
        <p:spPr>
          <a:xfrm flipV="1">
            <a:off x="5149616"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4" name="Espace réservé pour une image  11">
            <a:extLst>
              <a:ext uri="{FF2B5EF4-FFF2-40B4-BE49-F238E27FC236}">
                <a16:creationId xmlns:a16="http://schemas.microsoft.com/office/drawing/2014/main" id="{DA254A36-9880-FD46-9862-21F5A5F429B2}"/>
              </a:ext>
            </a:extLst>
          </p:cNvPr>
          <p:cNvSpPr>
            <a:spLocks noGrp="1"/>
          </p:cNvSpPr>
          <p:nvPr>
            <p:ph type="pic" sz="quarter" idx="93"/>
          </p:nvPr>
        </p:nvSpPr>
        <p:spPr>
          <a:xfrm>
            <a:off x="4699616"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5" name="Espace réservé du texte 24">
            <a:extLst>
              <a:ext uri="{FF2B5EF4-FFF2-40B4-BE49-F238E27FC236}">
                <a16:creationId xmlns:a16="http://schemas.microsoft.com/office/drawing/2014/main" id="{C8916A7E-65CC-B445-92A2-59242E9D41B6}"/>
              </a:ext>
            </a:extLst>
          </p:cNvPr>
          <p:cNvSpPr>
            <a:spLocks noGrp="1"/>
          </p:cNvSpPr>
          <p:nvPr>
            <p:ph type="body" sz="quarter" idx="94"/>
          </p:nvPr>
        </p:nvSpPr>
        <p:spPr>
          <a:xfrm>
            <a:off x="8034145"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7" name="Connecteur droit 96">
            <a:extLst>
              <a:ext uri="{FF2B5EF4-FFF2-40B4-BE49-F238E27FC236}">
                <a16:creationId xmlns:a16="http://schemas.microsoft.com/office/drawing/2014/main" id="{42733038-090D-9C46-A00E-0ADBE7EF75C4}"/>
              </a:ext>
            </a:extLst>
          </p:cNvPr>
          <p:cNvCxnSpPr>
            <a:cxnSpLocks/>
          </p:cNvCxnSpPr>
          <p:nvPr userDrawn="1"/>
        </p:nvCxnSpPr>
        <p:spPr>
          <a:xfrm flipV="1">
            <a:off x="8934145"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8" name="Espace réservé pour une image  11">
            <a:extLst>
              <a:ext uri="{FF2B5EF4-FFF2-40B4-BE49-F238E27FC236}">
                <a16:creationId xmlns:a16="http://schemas.microsoft.com/office/drawing/2014/main" id="{2F1B90AC-D348-C24D-83E2-7A2210C3D31B}"/>
              </a:ext>
            </a:extLst>
          </p:cNvPr>
          <p:cNvSpPr>
            <a:spLocks noGrp="1"/>
          </p:cNvSpPr>
          <p:nvPr>
            <p:ph type="pic" sz="quarter" idx="96"/>
          </p:nvPr>
        </p:nvSpPr>
        <p:spPr>
          <a:xfrm>
            <a:off x="8484145"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99" name="Espace réservé du texte 24">
            <a:extLst>
              <a:ext uri="{FF2B5EF4-FFF2-40B4-BE49-F238E27FC236}">
                <a16:creationId xmlns:a16="http://schemas.microsoft.com/office/drawing/2014/main" id="{CEC73BF8-8A95-3D4C-B541-C6325597BB50}"/>
              </a:ext>
            </a:extLst>
          </p:cNvPr>
          <p:cNvSpPr>
            <a:spLocks noGrp="1"/>
          </p:cNvSpPr>
          <p:nvPr>
            <p:ph type="body" sz="quarter" idx="97"/>
          </p:nvPr>
        </p:nvSpPr>
        <p:spPr>
          <a:xfrm>
            <a:off x="6146609"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101" name="Connecteur droit 100">
            <a:extLst>
              <a:ext uri="{FF2B5EF4-FFF2-40B4-BE49-F238E27FC236}">
                <a16:creationId xmlns:a16="http://schemas.microsoft.com/office/drawing/2014/main" id="{0FCDBC98-AB92-5147-8060-97F13EAF782B}"/>
              </a:ext>
            </a:extLst>
          </p:cNvPr>
          <p:cNvCxnSpPr>
            <a:cxnSpLocks/>
          </p:cNvCxnSpPr>
          <p:nvPr userDrawn="1"/>
        </p:nvCxnSpPr>
        <p:spPr>
          <a:xfrm flipV="1">
            <a:off x="7046609"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102" name="Espace réservé pour une image  11">
            <a:extLst>
              <a:ext uri="{FF2B5EF4-FFF2-40B4-BE49-F238E27FC236}">
                <a16:creationId xmlns:a16="http://schemas.microsoft.com/office/drawing/2014/main" id="{E8721B0B-160E-7242-A909-7A6D2A1EB19E}"/>
              </a:ext>
            </a:extLst>
          </p:cNvPr>
          <p:cNvSpPr>
            <a:spLocks noGrp="1"/>
          </p:cNvSpPr>
          <p:nvPr>
            <p:ph type="pic" sz="quarter" idx="99"/>
          </p:nvPr>
        </p:nvSpPr>
        <p:spPr>
          <a:xfrm>
            <a:off x="6596609" y="4370383"/>
            <a:ext cx="900000" cy="896400"/>
          </a:xfrm>
          <a:prstGeom prst="ellipse">
            <a:avLst/>
          </a:prstGeom>
          <a:noFill/>
          <a:ln>
            <a:solidFill>
              <a:schemeClr val="tx1"/>
            </a:solidFill>
          </a:ln>
        </p:spPr>
        <p:txBody>
          <a:bodyPr anchor="ctr"/>
          <a:lstStyle>
            <a:lvl1pPr algn="ctr">
              <a:defRPr sz="800" b="0" i="0">
                <a:solidFill>
                  <a:schemeClr val="bg1"/>
                </a:solidFill>
                <a:latin typeface="Calibri Light" panose="020F0302020204030204" pitchFamily="34" charset="0"/>
                <a:cs typeface="Calibri Light" panose="020F0302020204030204" pitchFamily="34" charset="0"/>
              </a:defRPr>
            </a:lvl1pPr>
          </a:lstStyle>
          <a:p>
            <a:endParaRPr lang="en-GB"/>
          </a:p>
        </p:txBody>
      </p:sp>
      <p:sp>
        <p:nvSpPr>
          <p:cNvPr id="45" name="Espace réservé du texte 24">
            <a:extLst>
              <a:ext uri="{FF2B5EF4-FFF2-40B4-BE49-F238E27FC236}">
                <a16:creationId xmlns:a16="http://schemas.microsoft.com/office/drawing/2014/main" id="{104209CE-379D-414F-8789-BD5ADCC6D81C}"/>
              </a:ext>
            </a:extLst>
          </p:cNvPr>
          <p:cNvSpPr>
            <a:spLocks noGrp="1"/>
          </p:cNvSpPr>
          <p:nvPr>
            <p:ph type="body" sz="quarter" idx="41"/>
          </p:nvPr>
        </p:nvSpPr>
        <p:spPr>
          <a:xfrm>
            <a:off x="874713" y="1808162"/>
            <a:ext cx="2881311" cy="4068763"/>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65" name="Espace réservé du texte 24">
            <a:extLst>
              <a:ext uri="{FF2B5EF4-FFF2-40B4-BE49-F238E27FC236}">
                <a16:creationId xmlns:a16="http://schemas.microsoft.com/office/drawing/2014/main" id="{CD228B67-9A34-A845-94D4-8181CB6B9594}"/>
              </a:ext>
            </a:extLst>
          </p:cNvPr>
          <p:cNvSpPr>
            <a:spLocks noGrp="1"/>
          </p:cNvSpPr>
          <p:nvPr>
            <p:ph type="body" sz="quarter" idx="85"/>
          </p:nvPr>
        </p:nvSpPr>
        <p:spPr>
          <a:xfrm>
            <a:off x="9656662"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6" name="Espace réservé du texte 24">
            <a:extLst>
              <a:ext uri="{FF2B5EF4-FFF2-40B4-BE49-F238E27FC236}">
                <a16:creationId xmlns:a16="http://schemas.microsoft.com/office/drawing/2014/main" id="{4A0980DC-1BB3-AB46-B1B0-2744A1C93C81}"/>
              </a:ext>
            </a:extLst>
          </p:cNvPr>
          <p:cNvSpPr>
            <a:spLocks noGrp="1"/>
          </p:cNvSpPr>
          <p:nvPr>
            <p:ph type="body" sz="quarter" idx="95"/>
          </p:nvPr>
        </p:nvSpPr>
        <p:spPr>
          <a:xfrm>
            <a:off x="871814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5" name="Espace réservé du texte 24">
            <a:extLst>
              <a:ext uri="{FF2B5EF4-FFF2-40B4-BE49-F238E27FC236}">
                <a16:creationId xmlns:a16="http://schemas.microsoft.com/office/drawing/2014/main" id="{213D4631-2258-534B-BD42-E15CA7D3A56B}"/>
              </a:ext>
            </a:extLst>
          </p:cNvPr>
          <p:cNvSpPr>
            <a:spLocks noGrp="1"/>
          </p:cNvSpPr>
          <p:nvPr>
            <p:ph type="body" sz="quarter" idx="82"/>
          </p:nvPr>
        </p:nvSpPr>
        <p:spPr>
          <a:xfrm>
            <a:off x="776912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0" name="Espace réservé du texte 24">
            <a:extLst>
              <a:ext uri="{FF2B5EF4-FFF2-40B4-BE49-F238E27FC236}">
                <a16:creationId xmlns:a16="http://schemas.microsoft.com/office/drawing/2014/main" id="{537B6561-78B2-EA44-9179-3D700513F4B9}"/>
              </a:ext>
            </a:extLst>
          </p:cNvPr>
          <p:cNvSpPr>
            <a:spLocks noGrp="1"/>
          </p:cNvSpPr>
          <p:nvPr>
            <p:ph type="body" sz="quarter" idx="98"/>
          </p:nvPr>
        </p:nvSpPr>
        <p:spPr>
          <a:xfrm>
            <a:off x="6830609"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0" name="Espace réservé du texte 24">
            <a:extLst>
              <a:ext uri="{FF2B5EF4-FFF2-40B4-BE49-F238E27FC236}">
                <a16:creationId xmlns:a16="http://schemas.microsoft.com/office/drawing/2014/main" id="{5A4F44A2-8D62-4146-8028-BB1097912813}"/>
              </a:ext>
            </a:extLst>
          </p:cNvPr>
          <p:cNvSpPr>
            <a:spLocks noGrp="1"/>
          </p:cNvSpPr>
          <p:nvPr>
            <p:ph type="body" sz="quarter" idx="79"/>
          </p:nvPr>
        </p:nvSpPr>
        <p:spPr>
          <a:xfrm>
            <a:off x="5881587"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2" name="Espace réservé du texte 24">
            <a:extLst>
              <a:ext uri="{FF2B5EF4-FFF2-40B4-BE49-F238E27FC236}">
                <a16:creationId xmlns:a16="http://schemas.microsoft.com/office/drawing/2014/main" id="{F4B552F3-827B-3244-9362-526AF72F0983}"/>
              </a:ext>
            </a:extLst>
          </p:cNvPr>
          <p:cNvSpPr>
            <a:spLocks noGrp="1"/>
          </p:cNvSpPr>
          <p:nvPr>
            <p:ph type="body" sz="quarter" idx="92"/>
          </p:nvPr>
        </p:nvSpPr>
        <p:spPr>
          <a:xfrm>
            <a:off x="4933616"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30C7F4C2-CEAD-8045-97E1-8F974E38E9F7}"/>
              </a:ext>
            </a:extLst>
          </p:cNvPr>
          <p:cNvSpPr>
            <a:spLocks noGrp="1"/>
          </p:cNvSpPr>
          <p:nvPr>
            <p:ph type="ftr" sz="quarter" idx="100"/>
          </p:nvPr>
        </p:nvSpPr>
        <p:spPr/>
        <p:txBody>
          <a:bodyPr/>
          <a:lstStyle/>
          <a:p>
            <a:r>
              <a:rPr lang="en-GB"/>
              <a:t>ABBL/CSSF Retail Banking Survey 2022</a:t>
            </a:r>
          </a:p>
        </p:txBody>
      </p:sp>
    </p:spTree>
    <p:extLst>
      <p:ext uri="{BB962C8B-B14F-4D97-AF65-F5344CB8AC3E}">
        <p14:creationId xmlns:p14="http://schemas.microsoft.com/office/powerpoint/2010/main" val="74792964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14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707D4C74-8230-6E4A-904F-EB1BE97BA3FD}"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cxnSp>
        <p:nvCxnSpPr>
          <p:cNvPr id="24" name="Connecteur droit 23">
            <a:extLst>
              <a:ext uri="{FF2B5EF4-FFF2-40B4-BE49-F238E27FC236}">
                <a16:creationId xmlns:a16="http://schemas.microsoft.com/office/drawing/2014/main" id="{AE6D739E-2B74-7B4D-84DE-7E786DDEC40C}"/>
              </a:ext>
            </a:extLst>
          </p:cNvPr>
          <p:cNvCxnSpPr>
            <a:cxnSpLocks/>
          </p:cNvCxnSpPr>
          <p:nvPr userDrawn="1"/>
        </p:nvCxnSpPr>
        <p:spPr>
          <a:xfrm>
            <a:off x="5149616" y="3789364"/>
            <a:ext cx="4727809" cy="0"/>
          </a:xfrm>
          <a:prstGeom prst="line">
            <a:avLst/>
          </a:prstGeom>
          <a:ln w="2540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52" name="Connecteur droit 51">
            <a:extLst>
              <a:ext uri="{FF2B5EF4-FFF2-40B4-BE49-F238E27FC236}">
                <a16:creationId xmlns:a16="http://schemas.microsoft.com/office/drawing/2014/main" id="{CD2B772E-2904-DA4C-BBEB-940D506BB2B3}"/>
              </a:ext>
            </a:extLst>
          </p:cNvPr>
          <p:cNvCxnSpPr>
            <a:cxnSpLocks/>
            <a:stCxn id="50" idx="0"/>
          </p:cNvCxnSpPr>
          <p:nvPr userDrawn="1"/>
        </p:nvCxnSpPr>
        <p:spPr>
          <a:xfrm flipV="1">
            <a:off x="6097587"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53" name="Espace réservé du texte 24">
            <a:extLst>
              <a:ext uri="{FF2B5EF4-FFF2-40B4-BE49-F238E27FC236}">
                <a16:creationId xmlns:a16="http://schemas.microsoft.com/office/drawing/2014/main" id="{D0CE223B-A260-334C-A8CB-6AAB2D9C1247}"/>
              </a:ext>
            </a:extLst>
          </p:cNvPr>
          <p:cNvSpPr>
            <a:spLocks noGrp="1"/>
          </p:cNvSpPr>
          <p:nvPr>
            <p:ph type="body" sz="quarter" idx="80"/>
          </p:nvPr>
        </p:nvSpPr>
        <p:spPr>
          <a:xfrm>
            <a:off x="5197587"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4" name="Espace réservé pour une image  11">
            <a:extLst>
              <a:ext uri="{FF2B5EF4-FFF2-40B4-BE49-F238E27FC236}">
                <a16:creationId xmlns:a16="http://schemas.microsoft.com/office/drawing/2014/main" id="{1D5941A0-6C0E-764F-9BBE-BA95C92481AD}"/>
              </a:ext>
            </a:extLst>
          </p:cNvPr>
          <p:cNvSpPr>
            <a:spLocks noGrp="1"/>
          </p:cNvSpPr>
          <p:nvPr>
            <p:ph type="pic" sz="quarter" idx="81"/>
          </p:nvPr>
        </p:nvSpPr>
        <p:spPr>
          <a:xfrm>
            <a:off x="5647587" y="2375640"/>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dirty="0"/>
          </a:p>
        </p:txBody>
      </p:sp>
      <p:cxnSp>
        <p:nvCxnSpPr>
          <p:cNvPr id="62" name="Connecteur droit 61">
            <a:extLst>
              <a:ext uri="{FF2B5EF4-FFF2-40B4-BE49-F238E27FC236}">
                <a16:creationId xmlns:a16="http://schemas.microsoft.com/office/drawing/2014/main" id="{D3C43CBD-1781-124A-A485-9B0FA34AE231}"/>
              </a:ext>
            </a:extLst>
          </p:cNvPr>
          <p:cNvCxnSpPr>
            <a:cxnSpLocks/>
            <a:stCxn id="55" idx="0"/>
          </p:cNvCxnSpPr>
          <p:nvPr userDrawn="1"/>
        </p:nvCxnSpPr>
        <p:spPr>
          <a:xfrm flipV="1">
            <a:off x="7985125"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63" name="Espace réservé du texte 24">
            <a:extLst>
              <a:ext uri="{FF2B5EF4-FFF2-40B4-BE49-F238E27FC236}">
                <a16:creationId xmlns:a16="http://schemas.microsoft.com/office/drawing/2014/main" id="{E54CEAB0-3EAC-E643-B1DE-8D11821F8CA9}"/>
              </a:ext>
            </a:extLst>
          </p:cNvPr>
          <p:cNvSpPr>
            <a:spLocks noGrp="1"/>
          </p:cNvSpPr>
          <p:nvPr>
            <p:ph type="body" sz="quarter" idx="83"/>
          </p:nvPr>
        </p:nvSpPr>
        <p:spPr>
          <a:xfrm>
            <a:off x="7085125"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69" name="Connecteur droit 68">
            <a:extLst>
              <a:ext uri="{FF2B5EF4-FFF2-40B4-BE49-F238E27FC236}">
                <a16:creationId xmlns:a16="http://schemas.microsoft.com/office/drawing/2014/main" id="{AEF4BD4B-07D5-4043-A6DA-1F93E1565059}"/>
              </a:ext>
            </a:extLst>
          </p:cNvPr>
          <p:cNvCxnSpPr>
            <a:cxnSpLocks/>
            <a:stCxn id="65" idx="0"/>
          </p:cNvCxnSpPr>
          <p:nvPr userDrawn="1"/>
        </p:nvCxnSpPr>
        <p:spPr>
          <a:xfrm flipV="1">
            <a:off x="9872662" y="3272040"/>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72" name="Espace réservé du texte 24">
            <a:extLst>
              <a:ext uri="{FF2B5EF4-FFF2-40B4-BE49-F238E27FC236}">
                <a16:creationId xmlns:a16="http://schemas.microsoft.com/office/drawing/2014/main" id="{99027A45-9A1A-274C-B500-967CEE233903}"/>
              </a:ext>
            </a:extLst>
          </p:cNvPr>
          <p:cNvSpPr>
            <a:spLocks noGrp="1"/>
          </p:cNvSpPr>
          <p:nvPr>
            <p:ph type="body" sz="quarter" idx="86"/>
          </p:nvPr>
        </p:nvSpPr>
        <p:spPr>
          <a:xfrm>
            <a:off x="8972662" y="1819449"/>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1" name="Espace réservé du texte 24">
            <a:extLst>
              <a:ext uri="{FF2B5EF4-FFF2-40B4-BE49-F238E27FC236}">
                <a16:creationId xmlns:a16="http://schemas.microsoft.com/office/drawing/2014/main" id="{5FE93583-0A27-E940-9482-A96A5583FA86}"/>
              </a:ext>
            </a:extLst>
          </p:cNvPr>
          <p:cNvSpPr>
            <a:spLocks noGrp="1"/>
          </p:cNvSpPr>
          <p:nvPr>
            <p:ph type="body" sz="quarter" idx="91"/>
          </p:nvPr>
        </p:nvSpPr>
        <p:spPr>
          <a:xfrm>
            <a:off x="4249616"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3" name="Connecteur droit 92">
            <a:extLst>
              <a:ext uri="{FF2B5EF4-FFF2-40B4-BE49-F238E27FC236}">
                <a16:creationId xmlns:a16="http://schemas.microsoft.com/office/drawing/2014/main" id="{0CE73FFE-693E-FB48-9E92-E183E7269A03}"/>
              </a:ext>
            </a:extLst>
          </p:cNvPr>
          <p:cNvCxnSpPr>
            <a:cxnSpLocks/>
          </p:cNvCxnSpPr>
          <p:nvPr userDrawn="1"/>
        </p:nvCxnSpPr>
        <p:spPr>
          <a:xfrm flipV="1">
            <a:off x="5149616"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5" name="Espace réservé du texte 24">
            <a:extLst>
              <a:ext uri="{FF2B5EF4-FFF2-40B4-BE49-F238E27FC236}">
                <a16:creationId xmlns:a16="http://schemas.microsoft.com/office/drawing/2014/main" id="{C8916A7E-65CC-B445-92A2-59242E9D41B6}"/>
              </a:ext>
            </a:extLst>
          </p:cNvPr>
          <p:cNvSpPr>
            <a:spLocks noGrp="1"/>
          </p:cNvSpPr>
          <p:nvPr>
            <p:ph type="body" sz="quarter" idx="94"/>
          </p:nvPr>
        </p:nvSpPr>
        <p:spPr>
          <a:xfrm>
            <a:off x="8034145"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97" name="Connecteur droit 96">
            <a:extLst>
              <a:ext uri="{FF2B5EF4-FFF2-40B4-BE49-F238E27FC236}">
                <a16:creationId xmlns:a16="http://schemas.microsoft.com/office/drawing/2014/main" id="{42733038-090D-9C46-A00E-0ADBE7EF75C4}"/>
              </a:ext>
            </a:extLst>
          </p:cNvPr>
          <p:cNvCxnSpPr>
            <a:cxnSpLocks/>
          </p:cNvCxnSpPr>
          <p:nvPr userDrawn="1"/>
        </p:nvCxnSpPr>
        <p:spPr>
          <a:xfrm flipV="1">
            <a:off x="8934145"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99" name="Espace réservé du texte 24">
            <a:extLst>
              <a:ext uri="{FF2B5EF4-FFF2-40B4-BE49-F238E27FC236}">
                <a16:creationId xmlns:a16="http://schemas.microsoft.com/office/drawing/2014/main" id="{CEC73BF8-8A95-3D4C-B541-C6325597BB50}"/>
              </a:ext>
            </a:extLst>
          </p:cNvPr>
          <p:cNvSpPr>
            <a:spLocks noGrp="1"/>
          </p:cNvSpPr>
          <p:nvPr>
            <p:ph type="body" sz="quarter" idx="97"/>
          </p:nvPr>
        </p:nvSpPr>
        <p:spPr>
          <a:xfrm>
            <a:off x="6146609" y="5282974"/>
            <a:ext cx="1800000" cy="540000"/>
          </a:xfrm>
        </p:spPr>
        <p:txBody>
          <a:bodyPr wrap="square" anchor="ctr" anchorCtr="1">
            <a:noAutofit/>
          </a:bodyPr>
          <a:lstStyle>
            <a:lvl1pPr algn="ctr">
              <a:defRPr sz="20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cxnSp>
        <p:nvCxnSpPr>
          <p:cNvPr id="101" name="Connecteur droit 100">
            <a:extLst>
              <a:ext uri="{FF2B5EF4-FFF2-40B4-BE49-F238E27FC236}">
                <a16:creationId xmlns:a16="http://schemas.microsoft.com/office/drawing/2014/main" id="{0FCDBC98-AB92-5147-8060-97F13EAF782B}"/>
              </a:ext>
            </a:extLst>
          </p:cNvPr>
          <p:cNvCxnSpPr>
            <a:cxnSpLocks/>
          </p:cNvCxnSpPr>
          <p:nvPr userDrawn="1"/>
        </p:nvCxnSpPr>
        <p:spPr>
          <a:xfrm flipV="1">
            <a:off x="7046609" y="3975116"/>
            <a:ext cx="0" cy="379076"/>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5" name="Espace réservé du texte 24">
            <a:extLst>
              <a:ext uri="{FF2B5EF4-FFF2-40B4-BE49-F238E27FC236}">
                <a16:creationId xmlns:a16="http://schemas.microsoft.com/office/drawing/2014/main" id="{104209CE-379D-414F-8789-BD5ADCC6D81C}"/>
              </a:ext>
            </a:extLst>
          </p:cNvPr>
          <p:cNvSpPr>
            <a:spLocks noGrp="1"/>
          </p:cNvSpPr>
          <p:nvPr>
            <p:ph type="body" sz="quarter" idx="41"/>
          </p:nvPr>
        </p:nvSpPr>
        <p:spPr>
          <a:xfrm>
            <a:off x="874713" y="1808162"/>
            <a:ext cx="2881311" cy="4068763"/>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2" name="Espace réservé pour une image  11">
            <a:extLst>
              <a:ext uri="{FF2B5EF4-FFF2-40B4-BE49-F238E27FC236}">
                <a16:creationId xmlns:a16="http://schemas.microsoft.com/office/drawing/2014/main" id="{0B4AF7D9-F7DF-4349-9D3A-FEEBA17531CB}"/>
              </a:ext>
            </a:extLst>
          </p:cNvPr>
          <p:cNvSpPr>
            <a:spLocks noGrp="1"/>
          </p:cNvSpPr>
          <p:nvPr>
            <p:ph type="pic" sz="quarter" idx="100"/>
          </p:nvPr>
        </p:nvSpPr>
        <p:spPr>
          <a:xfrm>
            <a:off x="7535125" y="2375640"/>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3" name="Espace réservé pour une image  11">
            <a:extLst>
              <a:ext uri="{FF2B5EF4-FFF2-40B4-BE49-F238E27FC236}">
                <a16:creationId xmlns:a16="http://schemas.microsoft.com/office/drawing/2014/main" id="{AA3A4C5D-5340-614A-8719-59F1400A7231}"/>
              </a:ext>
            </a:extLst>
          </p:cNvPr>
          <p:cNvSpPr>
            <a:spLocks noGrp="1"/>
          </p:cNvSpPr>
          <p:nvPr>
            <p:ph type="pic" sz="quarter" idx="101"/>
          </p:nvPr>
        </p:nvSpPr>
        <p:spPr>
          <a:xfrm>
            <a:off x="9422662" y="2375640"/>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4" name="Espace réservé pour une image  11">
            <a:extLst>
              <a:ext uri="{FF2B5EF4-FFF2-40B4-BE49-F238E27FC236}">
                <a16:creationId xmlns:a16="http://schemas.microsoft.com/office/drawing/2014/main" id="{1A1D1781-BC52-B147-AB42-2D59DF73E569}"/>
              </a:ext>
            </a:extLst>
          </p:cNvPr>
          <p:cNvSpPr>
            <a:spLocks noGrp="1"/>
          </p:cNvSpPr>
          <p:nvPr>
            <p:ph type="pic" sz="quarter" idx="102"/>
          </p:nvPr>
        </p:nvSpPr>
        <p:spPr>
          <a:xfrm>
            <a:off x="4699616" y="4370383"/>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5" name="Espace réservé pour une image  11">
            <a:extLst>
              <a:ext uri="{FF2B5EF4-FFF2-40B4-BE49-F238E27FC236}">
                <a16:creationId xmlns:a16="http://schemas.microsoft.com/office/drawing/2014/main" id="{CC7E1EB1-997B-9C42-B343-D901C3A3C686}"/>
              </a:ext>
            </a:extLst>
          </p:cNvPr>
          <p:cNvSpPr>
            <a:spLocks noGrp="1"/>
          </p:cNvSpPr>
          <p:nvPr>
            <p:ph type="pic" sz="quarter" idx="103"/>
          </p:nvPr>
        </p:nvSpPr>
        <p:spPr>
          <a:xfrm>
            <a:off x="6596609" y="4370383"/>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6" name="Espace réservé pour une image  11">
            <a:extLst>
              <a:ext uri="{FF2B5EF4-FFF2-40B4-BE49-F238E27FC236}">
                <a16:creationId xmlns:a16="http://schemas.microsoft.com/office/drawing/2014/main" id="{A70E2313-DA7A-3245-8003-B01348F55FBF}"/>
              </a:ext>
            </a:extLst>
          </p:cNvPr>
          <p:cNvSpPr>
            <a:spLocks noGrp="1"/>
          </p:cNvSpPr>
          <p:nvPr>
            <p:ph type="pic" sz="quarter" idx="104"/>
          </p:nvPr>
        </p:nvSpPr>
        <p:spPr>
          <a:xfrm>
            <a:off x="8484145" y="4370383"/>
            <a:ext cx="900000" cy="896400"/>
          </a:xfrm>
          <a:prstGeom prst="roundRect">
            <a:avLst>
              <a:gd name="adj" fmla="val 24774"/>
            </a:avLst>
          </a:prstGeom>
          <a:noFill/>
          <a:ln>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65" name="Espace réservé du texte 24">
            <a:extLst>
              <a:ext uri="{FF2B5EF4-FFF2-40B4-BE49-F238E27FC236}">
                <a16:creationId xmlns:a16="http://schemas.microsoft.com/office/drawing/2014/main" id="{CD228B67-9A34-A845-94D4-8181CB6B9594}"/>
              </a:ext>
            </a:extLst>
          </p:cNvPr>
          <p:cNvSpPr>
            <a:spLocks noGrp="1"/>
          </p:cNvSpPr>
          <p:nvPr>
            <p:ph type="body" sz="quarter" idx="85"/>
          </p:nvPr>
        </p:nvSpPr>
        <p:spPr>
          <a:xfrm>
            <a:off x="9656662"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6" name="Espace réservé du texte 24">
            <a:extLst>
              <a:ext uri="{FF2B5EF4-FFF2-40B4-BE49-F238E27FC236}">
                <a16:creationId xmlns:a16="http://schemas.microsoft.com/office/drawing/2014/main" id="{4A0980DC-1BB3-AB46-B1B0-2744A1C93C81}"/>
              </a:ext>
            </a:extLst>
          </p:cNvPr>
          <p:cNvSpPr>
            <a:spLocks noGrp="1"/>
          </p:cNvSpPr>
          <p:nvPr>
            <p:ph type="body" sz="quarter" idx="95"/>
          </p:nvPr>
        </p:nvSpPr>
        <p:spPr>
          <a:xfrm>
            <a:off x="871814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5" name="Espace réservé du texte 24">
            <a:extLst>
              <a:ext uri="{FF2B5EF4-FFF2-40B4-BE49-F238E27FC236}">
                <a16:creationId xmlns:a16="http://schemas.microsoft.com/office/drawing/2014/main" id="{213D4631-2258-534B-BD42-E15CA7D3A56B}"/>
              </a:ext>
            </a:extLst>
          </p:cNvPr>
          <p:cNvSpPr>
            <a:spLocks noGrp="1"/>
          </p:cNvSpPr>
          <p:nvPr>
            <p:ph type="body" sz="quarter" idx="82"/>
          </p:nvPr>
        </p:nvSpPr>
        <p:spPr>
          <a:xfrm>
            <a:off x="7769125"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00" name="Espace réservé du texte 24">
            <a:extLst>
              <a:ext uri="{FF2B5EF4-FFF2-40B4-BE49-F238E27FC236}">
                <a16:creationId xmlns:a16="http://schemas.microsoft.com/office/drawing/2014/main" id="{537B6561-78B2-EA44-9179-3D700513F4B9}"/>
              </a:ext>
            </a:extLst>
          </p:cNvPr>
          <p:cNvSpPr>
            <a:spLocks noGrp="1"/>
          </p:cNvSpPr>
          <p:nvPr>
            <p:ph type="body" sz="quarter" idx="98"/>
          </p:nvPr>
        </p:nvSpPr>
        <p:spPr>
          <a:xfrm>
            <a:off x="6830609"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0" name="Espace réservé du texte 24">
            <a:extLst>
              <a:ext uri="{FF2B5EF4-FFF2-40B4-BE49-F238E27FC236}">
                <a16:creationId xmlns:a16="http://schemas.microsoft.com/office/drawing/2014/main" id="{5A4F44A2-8D62-4146-8028-BB1097912813}"/>
              </a:ext>
            </a:extLst>
          </p:cNvPr>
          <p:cNvSpPr>
            <a:spLocks noGrp="1"/>
          </p:cNvSpPr>
          <p:nvPr>
            <p:ph type="body" sz="quarter" idx="79"/>
          </p:nvPr>
        </p:nvSpPr>
        <p:spPr>
          <a:xfrm>
            <a:off x="5881587"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92" name="Espace réservé du texte 24">
            <a:extLst>
              <a:ext uri="{FF2B5EF4-FFF2-40B4-BE49-F238E27FC236}">
                <a16:creationId xmlns:a16="http://schemas.microsoft.com/office/drawing/2014/main" id="{F4B552F3-827B-3244-9362-526AF72F0983}"/>
              </a:ext>
            </a:extLst>
          </p:cNvPr>
          <p:cNvSpPr>
            <a:spLocks noGrp="1"/>
          </p:cNvSpPr>
          <p:nvPr>
            <p:ph type="body" sz="quarter" idx="92"/>
          </p:nvPr>
        </p:nvSpPr>
        <p:spPr>
          <a:xfrm>
            <a:off x="4933616" y="3651116"/>
            <a:ext cx="432000" cy="324000"/>
          </a:xfrm>
          <a:prstGeom prst="roundRect">
            <a:avLst>
              <a:gd name="adj" fmla="val 22620"/>
            </a:avLst>
          </a:prstGeom>
          <a:solidFill>
            <a:schemeClr val="tx1"/>
          </a:solidFill>
        </p:spPr>
        <p:txBody>
          <a:bodyPr wrap="none" lIns="108000" tIns="0" rIns="108000" bIns="0" anchor="ctr" anchorCtr="1">
            <a:noAutofit/>
          </a:bodyPr>
          <a:lstStyle>
            <a:lvl1pPr algn="ctr">
              <a:defRPr sz="15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A4B6D6AD-53C6-FE4A-8819-3D6ECC60128B}"/>
              </a:ext>
            </a:extLst>
          </p:cNvPr>
          <p:cNvSpPr>
            <a:spLocks noGrp="1"/>
          </p:cNvSpPr>
          <p:nvPr>
            <p:ph type="ftr" sz="quarter" idx="105"/>
          </p:nvPr>
        </p:nvSpPr>
        <p:spPr/>
        <p:txBody>
          <a:bodyPr/>
          <a:lstStyle/>
          <a:p>
            <a:r>
              <a:rPr lang="en-GB"/>
              <a:t>ABBL/CSSF Retail Banking Survey 2022</a:t>
            </a:r>
          </a:p>
        </p:txBody>
      </p:sp>
    </p:spTree>
    <p:extLst>
      <p:ext uri="{BB962C8B-B14F-4D97-AF65-F5344CB8AC3E}">
        <p14:creationId xmlns:p14="http://schemas.microsoft.com/office/powerpoint/2010/main" val="9648323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15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E750E49E-8E12-4449-B78F-0F40B42F5788}"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45" name="Espace réservé du texte 24">
            <a:extLst>
              <a:ext uri="{FF2B5EF4-FFF2-40B4-BE49-F238E27FC236}">
                <a16:creationId xmlns:a16="http://schemas.microsoft.com/office/drawing/2014/main" id="{104209CE-379D-414F-8789-BD5ADCC6D81C}"/>
              </a:ext>
            </a:extLst>
          </p:cNvPr>
          <p:cNvSpPr>
            <a:spLocks noGrp="1"/>
          </p:cNvSpPr>
          <p:nvPr>
            <p:ph type="body" sz="quarter" idx="41"/>
          </p:nvPr>
        </p:nvSpPr>
        <p:spPr>
          <a:xfrm>
            <a:off x="874713" y="1808162"/>
            <a:ext cx="2881311" cy="4068763"/>
          </a:xfrm>
        </p:spPr>
        <p:txBody>
          <a:bodyPr/>
          <a:lstStyle>
            <a:lvl1pPr algn="l">
              <a:defRPr sz="20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4656138" y="1808162"/>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 name="Espace réservé du graphique 7">
            <a:extLst>
              <a:ext uri="{FF2B5EF4-FFF2-40B4-BE49-F238E27FC236}">
                <a16:creationId xmlns:a16="http://schemas.microsoft.com/office/drawing/2014/main" id="{73FB1C40-3E81-D340-82AE-2311AD2C4495}"/>
              </a:ext>
            </a:extLst>
          </p:cNvPr>
          <p:cNvSpPr>
            <a:spLocks noGrp="1"/>
          </p:cNvSpPr>
          <p:nvPr>
            <p:ph type="chart" sz="quarter" idx="43"/>
          </p:nvPr>
        </p:nvSpPr>
        <p:spPr>
          <a:xfrm>
            <a:off x="4656138" y="2197676"/>
            <a:ext cx="6661150" cy="3679250"/>
          </a:xfrm>
        </p:spPr>
        <p:txBody>
          <a:bodyPr/>
          <a:lstStyle>
            <a:lvl1pPr>
              <a:defRPr sz="800" b="0" i="0">
                <a:latin typeface="Calibri Light" panose="020F0302020204030204" pitchFamily="34" charset="0"/>
                <a:cs typeface="Calibri Light" panose="020F0302020204030204" pitchFamily="34" charset="0"/>
              </a:defRPr>
            </a:lvl1pPr>
          </a:lstStyle>
          <a:p>
            <a:endParaRPr lang="en-GB" dirty="0"/>
          </a:p>
        </p:txBody>
      </p:sp>
      <p:sp>
        <p:nvSpPr>
          <p:cNvPr id="38" name="Espace réservé du texte 24">
            <a:extLst>
              <a:ext uri="{FF2B5EF4-FFF2-40B4-BE49-F238E27FC236}">
                <a16:creationId xmlns:a16="http://schemas.microsoft.com/office/drawing/2014/main" id="{DF8E98A3-D7E9-3A49-B996-A97BBC752020}"/>
              </a:ext>
            </a:extLst>
          </p:cNvPr>
          <p:cNvSpPr>
            <a:spLocks noGrp="1"/>
          </p:cNvSpPr>
          <p:nvPr>
            <p:ph type="body" sz="quarter" idx="29"/>
          </p:nvPr>
        </p:nvSpPr>
        <p:spPr>
          <a:xfrm>
            <a:off x="6867234" y="5877339"/>
            <a:ext cx="251999" cy="251999"/>
          </a:xfrm>
          <a:prstGeom prst="ellipse">
            <a:avLst/>
          </a:prstGeom>
          <a:solidFill>
            <a:srgbClr val="001E6F"/>
          </a:solidFill>
        </p:spPr>
        <p:txBody>
          <a:bodyPr wrap="none" lIns="540000" tIns="18000" anchor="ctr" anchorCtr="0"/>
          <a:lstStyle>
            <a:lvl1pPr algn="l">
              <a:defRPr sz="12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7" name="Espace réservé du texte 24">
            <a:extLst>
              <a:ext uri="{FF2B5EF4-FFF2-40B4-BE49-F238E27FC236}">
                <a16:creationId xmlns:a16="http://schemas.microsoft.com/office/drawing/2014/main" id="{7A81C4B3-82CE-7944-9133-50ED4435C201}"/>
              </a:ext>
            </a:extLst>
          </p:cNvPr>
          <p:cNvSpPr>
            <a:spLocks noGrp="1"/>
          </p:cNvSpPr>
          <p:nvPr>
            <p:ph type="body" sz="quarter" idx="44"/>
          </p:nvPr>
        </p:nvSpPr>
        <p:spPr>
          <a:xfrm>
            <a:off x="8308684" y="5877339"/>
            <a:ext cx="251999" cy="251999"/>
          </a:xfrm>
          <a:prstGeom prst="ellipse">
            <a:avLst/>
          </a:prstGeom>
          <a:solidFill>
            <a:srgbClr val="96CD32"/>
          </a:solidFill>
        </p:spPr>
        <p:txBody>
          <a:bodyPr wrap="none" lIns="540000" tIns="18000" anchor="ctr" anchorCtr="0"/>
          <a:lstStyle>
            <a:lvl1pPr algn="l">
              <a:defRPr sz="12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5360DB6A-A136-4948-BF14-E05B43648032}"/>
              </a:ext>
            </a:extLst>
          </p:cNvPr>
          <p:cNvSpPr>
            <a:spLocks noGrp="1"/>
          </p:cNvSpPr>
          <p:nvPr>
            <p:ph type="ftr" sz="quarter" idx="45"/>
          </p:nvPr>
        </p:nvSpPr>
        <p:spPr/>
        <p:txBody>
          <a:bodyPr/>
          <a:lstStyle/>
          <a:p>
            <a:r>
              <a:rPr lang="en-GB"/>
              <a:t>ABBL/CSSF Retail Banking Survey 2022</a:t>
            </a:r>
          </a:p>
        </p:txBody>
      </p:sp>
    </p:spTree>
    <p:extLst>
      <p:ext uri="{BB962C8B-B14F-4D97-AF65-F5344CB8AC3E}">
        <p14:creationId xmlns:p14="http://schemas.microsoft.com/office/powerpoint/2010/main" val="166985867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17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30CE349-2C72-834C-8C7F-3A15173DF401}"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874713" y="1808162"/>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 name="Espace réservé du graphique 7">
            <a:extLst>
              <a:ext uri="{FF2B5EF4-FFF2-40B4-BE49-F238E27FC236}">
                <a16:creationId xmlns:a16="http://schemas.microsoft.com/office/drawing/2014/main" id="{26713F51-863E-A74E-8CBF-F0ACA60D818E}"/>
              </a:ext>
            </a:extLst>
          </p:cNvPr>
          <p:cNvSpPr>
            <a:spLocks noGrp="1"/>
          </p:cNvSpPr>
          <p:nvPr>
            <p:ph type="chart" sz="quarter" idx="43"/>
          </p:nvPr>
        </p:nvSpPr>
        <p:spPr>
          <a:xfrm>
            <a:off x="874713" y="2197676"/>
            <a:ext cx="10442575" cy="3679250"/>
          </a:xfrm>
        </p:spPr>
        <p:txBody>
          <a:bodyPr/>
          <a:lstStyle>
            <a:lvl1pPr>
              <a:defRPr sz="800" b="0" i="0">
                <a:latin typeface="Calibri Light" panose="020F0302020204030204" pitchFamily="34" charset="0"/>
                <a:cs typeface="Calibri Light" panose="020F0302020204030204" pitchFamily="34" charset="0"/>
              </a:defRPr>
            </a:lvl1pPr>
          </a:lstStyle>
          <a:p>
            <a:endParaRPr lang="en-GB"/>
          </a:p>
        </p:txBody>
      </p:sp>
      <p:sp>
        <p:nvSpPr>
          <p:cNvPr id="9" name="Espace réservé du texte 24">
            <a:extLst>
              <a:ext uri="{FF2B5EF4-FFF2-40B4-BE49-F238E27FC236}">
                <a16:creationId xmlns:a16="http://schemas.microsoft.com/office/drawing/2014/main" id="{839BE45C-F796-4343-A12C-A3E15E7ECF12}"/>
              </a:ext>
            </a:extLst>
          </p:cNvPr>
          <p:cNvSpPr>
            <a:spLocks noGrp="1"/>
          </p:cNvSpPr>
          <p:nvPr>
            <p:ph type="body" sz="quarter" idx="29"/>
          </p:nvPr>
        </p:nvSpPr>
        <p:spPr>
          <a:xfrm>
            <a:off x="4977813" y="5877339"/>
            <a:ext cx="251999" cy="251999"/>
          </a:xfrm>
          <a:prstGeom prst="ellipse">
            <a:avLst/>
          </a:prstGeom>
          <a:solidFill>
            <a:srgbClr val="001E6F"/>
          </a:solidFill>
        </p:spPr>
        <p:txBody>
          <a:bodyPr wrap="none" lIns="540000" tIns="18000" anchor="ctr" anchorCtr="0"/>
          <a:lstStyle>
            <a:lvl1pPr algn="l">
              <a:defRPr sz="12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 name="Espace réservé du texte 24">
            <a:extLst>
              <a:ext uri="{FF2B5EF4-FFF2-40B4-BE49-F238E27FC236}">
                <a16:creationId xmlns:a16="http://schemas.microsoft.com/office/drawing/2014/main" id="{A72B6E98-A1A2-3C4A-95C8-9AF41BC282C2}"/>
              </a:ext>
            </a:extLst>
          </p:cNvPr>
          <p:cNvSpPr>
            <a:spLocks noGrp="1"/>
          </p:cNvSpPr>
          <p:nvPr>
            <p:ph type="body" sz="quarter" idx="44"/>
          </p:nvPr>
        </p:nvSpPr>
        <p:spPr>
          <a:xfrm>
            <a:off x="6419263" y="5877339"/>
            <a:ext cx="251999" cy="251999"/>
          </a:xfrm>
          <a:prstGeom prst="ellipse">
            <a:avLst/>
          </a:prstGeom>
          <a:solidFill>
            <a:srgbClr val="96CD32"/>
          </a:solidFill>
        </p:spPr>
        <p:txBody>
          <a:bodyPr wrap="none" lIns="540000" tIns="18000" anchor="ctr" anchorCtr="0"/>
          <a:lstStyle>
            <a:lvl1pPr algn="l">
              <a:defRPr sz="12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D6F4E2A8-80EE-7241-B5B3-85744C77825A}"/>
              </a:ext>
            </a:extLst>
          </p:cNvPr>
          <p:cNvSpPr>
            <a:spLocks noGrp="1"/>
          </p:cNvSpPr>
          <p:nvPr>
            <p:ph type="ftr" sz="quarter" idx="45"/>
          </p:nvPr>
        </p:nvSpPr>
        <p:spPr/>
        <p:txBody>
          <a:bodyPr/>
          <a:lstStyle/>
          <a:p>
            <a:r>
              <a:rPr lang="en-GB"/>
              <a:t>ABBL/CSSF Retail Banking Survey 2022</a:t>
            </a:r>
          </a:p>
        </p:txBody>
      </p:sp>
    </p:spTree>
    <p:extLst>
      <p:ext uri="{BB962C8B-B14F-4D97-AF65-F5344CB8AC3E}">
        <p14:creationId xmlns:p14="http://schemas.microsoft.com/office/powerpoint/2010/main" val="395353055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16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6323411E-50C0-0943-93EB-EC02FE43C371}" type="datetime3">
              <a:rPr lang="en-US" smtClean="0"/>
              <a:t>3 February 2023</a:t>
            </a:fld>
            <a:endParaRPr lang="en-GB"/>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874713" y="1808162"/>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4" name="Espace réservé du tableau 3">
            <a:extLst>
              <a:ext uri="{FF2B5EF4-FFF2-40B4-BE49-F238E27FC236}">
                <a16:creationId xmlns:a16="http://schemas.microsoft.com/office/drawing/2014/main" id="{3C1EB4BE-C503-9142-B5DE-C28DBE749509}"/>
              </a:ext>
            </a:extLst>
          </p:cNvPr>
          <p:cNvSpPr>
            <a:spLocks noGrp="1"/>
          </p:cNvSpPr>
          <p:nvPr>
            <p:ph type="tbl" sz="quarter" idx="43"/>
          </p:nvPr>
        </p:nvSpPr>
        <p:spPr>
          <a:xfrm>
            <a:off x="874712" y="2546925"/>
            <a:ext cx="10443600" cy="3330000"/>
          </a:xfrm>
        </p:spPr>
        <p:txBody>
          <a:bodyPr/>
          <a:lstStyle>
            <a:lvl1pPr>
              <a:defRPr sz="1000" b="0" i="0">
                <a:latin typeface="Calibri Light" panose="020F0302020204030204" pitchFamily="34" charset="0"/>
                <a:cs typeface="Calibri Light" panose="020F0302020204030204" pitchFamily="34" charset="0"/>
              </a:defRPr>
            </a:lvl1pPr>
          </a:lstStyle>
          <a:p>
            <a:endParaRPr lang="en-GB"/>
          </a:p>
        </p:txBody>
      </p:sp>
      <p:sp>
        <p:nvSpPr>
          <p:cNvPr id="8" name="Espace réservé du numéro de diapositive 6">
            <a:extLst>
              <a:ext uri="{FF2B5EF4-FFF2-40B4-BE49-F238E27FC236}">
                <a16:creationId xmlns:a16="http://schemas.microsoft.com/office/drawing/2014/main" id="{DCB12199-C4C3-5641-8DEB-0CB4929EA518}"/>
              </a:ext>
            </a:extLst>
          </p:cNvPr>
          <p:cNvSpPr>
            <a:spLocks noGrp="1"/>
          </p:cNvSpPr>
          <p:nvPr>
            <p:ph type="sldNum" sz="quarter" idx="12"/>
          </p:nvPr>
        </p:nvSpPr>
        <p:spPr>
          <a:xfrm>
            <a:off x="11317288" y="6489700"/>
            <a:ext cx="539750" cy="368299"/>
          </a:xfrm>
        </p:spPr>
        <p:txBody>
          <a:bodyPr/>
          <a:lstStyle/>
          <a:p>
            <a:fld id="{63C84FDE-C46A-0A4F-9E5D-2290291784CD}" type="slidenum">
              <a:rPr lang="en-GB" smtClean="0"/>
              <a:t>‹#›</a:t>
            </a:fld>
            <a:endParaRPr lang="en-GB"/>
          </a:p>
        </p:txBody>
      </p:sp>
      <p:sp>
        <p:nvSpPr>
          <p:cNvPr id="3" name="Espace réservé du pied de page 2">
            <a:extLst>
              <a:ext uri="{FF2B5EF4-FFF2-40B4-BE49-F238E27FC236}">
                <a16:creationId xmlns:a16="http://schemas.microsoft.com/office/drawing/2014/main" id="{E499ED72-B4B8-974F-87B0-7243E1DB266B}"/>
              </a:ext>
            </a:extLst>
          </p:cNvPr>
          <p:cNvSpPr>
            <a:spLocks noGrp="1"/>
          </p:cNvSpPr>
          <p:nvPr>
            <p:ph type="ftr" sz="quarter" idx="44"/>
          </p:nvPr>
        </p:nvSpPr>
        <p:spPr/>
        <p:txBody>
          <a:bodyPr/>
          <a:lstStyle/>
          <a:p>
            <a:r>
              <a:rPr lang="en-GB"/>
              <a:t>ABBL/CSSF Retail Banking Survey 2022</a:t>
            </a:r>
          </a:p>
        </p:txBody>
      </p:sp>
    </p:spTree>
    <p:extLst>
      <p:ext uri="{BB962C8B-B14F-4D97-AF65-F5344CB8AC3E}">
        <p14:creationId xmlns:p14="http://schemas.microsoft.com/office/powerpoint/2010/main" val="85257211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18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EF11407-AC6D-C94A-B798-AFA90FC7D6DD}" type="datetime3">
              <a:rPr lang="en-US" smtClean="0"/>
              <a:t>3 February 2023</a:t>
            </a:fld>
            <a:endParaRPr lang="en-GB"/>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874713" y="1808162"/>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 name="Espace réservé du tableau 3">
            <a:extLst>
              <a:ext uri="{FF2B5EF4-FFF2-40B4-BE49-F238E27FC236}">
                <a16:creationId xmlns:a16="http://schemas.microsoft.com/office/drawing/2014/main" id="{40F9E782-1DB5-1A42-92CA-BCA976D554DD}"/>
              </a:ext>
            </a:extLst>
          </p:cNvPr>
          <p:cNvSpPr>
            <a:spLocks noGrp="1"/>
          </p:cNvSpPr>
          <p:nvPr>
            <p:ph type="tbl" sz="quarter" idx="43"/>
          </p:nvPr>
        </p:nvSpPr>
        <p:spPr>
          <a:xfrm>
            <a:off x="874712" y="2546925"/>
            <a:ext cx="10443600" cy="3330000"/>
          </a:xfrm>
        </p:spPr>
        <p:txBody>
          <a:bodyPr/>
          <a:lstStyle>
            <a:lvl1pPr>
              <a:defRPr sz="1000" b="0" i="0">
                <a:latin typeface="Calibri Light" panose="020F0302020204030204" pitchFamily="34" charset="0"/>
                <a:cs typeface="Calibri Light" panose="020F0302020204030204" pitchFamily="34" charset="0"/>
              </a:defRPr>
            </a:lvl1pPr>
          </a:lstStyle>
          <a:p>
            <a:endParaRPr lang="en-GB"/>
          </a:p>
        </p:txBody>
      </p:sp>
      <p:sp>
        <p:nvSpPr>
          <p:cNvPr id="9" name="Espace réservé du numéro de diapositive 6">
            <a:extLst>
              <a:ext uri="{FF2B5EF4-FFF2-40B4-BE49-F238E27FC236}">
                <a16:creationId xmlns:a16="http://schemas.microsoft.com/office/drawing/2014/main" id="{7FD8D3F1-963D-574F-B0F8-43137F3A8445}"/>
              </a:ext>
            </a:extLst>
          </p:cNvPr>
          <p:cNvSpPr>
            <a:spLocks noGrp="1"/>
          </p:cNvSpPr>
          <p:nvPr>
            <p:ph type="sldNum" sz="quarter" idx="12"/>
          </p:nvPr>
        </p:nvSpPr>
        <p:spPr>
          <a:xfrm>
            <a:off x="11317288" y="6489700"/>
            <a:ext cx="539750" cy="368299"/>
          </a:xfrm>
        </p:spPr>
        <p:txBody>
          <a:bodyPr/>
          <a:lstStyle/>
          <a:p>
            <a:fld id="{63C84FDE-C46A-0A4F-9E5D-2290291784CD}" type="slidenum">
              <a:rPr lang="en-GB" smtClean="0"/>
              <a:t>‹#›</a:t>
            </a:fld>
            <a:endParaRPr lang="en-GB"/>
          </a:p>
        </p:txBody>
      </p:sp>
      <p:sp>
        <p:nvSpPr>
          <p:cNvPr id="3" name="Espace réservé du pied de page 2">
            <a:extLst>
              <a:ext uri="{FF2B5EF4-FFF2-40B4-BE49-F238E27FC236}">
                <a16:creationId xmlns:a16="http://schemas.microsoft.com/office/drawing/2014/main" id="{F40B8F55-2389-6243-8111-F62E02CCC1CC}"/>
              </a:ext>
            </a:extLst>
          </p:cNvPr>
          <p:cNvSpPr>
            <a:spLocks noGrp="1"/>
          </p:cNvSpPr>
          <p:nvPr>
            <p:ph type="ftr" sz="quarter" idx="44"/>
          </p:nvPr>
        </p:nvSpPr>
        <p:spPr/>
        <p:txBody>
          <a:bodyPr/>
          <a:lstStyle/>
          <a:p>
            <a:r>
              <a:rPr lang="en-GB"/>
              <a:t>ABBL/CSSF Retail Banking Survey 2022</a:t>
            </a:r>
          </a:p>
        </p:txBody>
      </p:sp>
    </p:spTree>
    <p:extLst>
      <p:ext uri="{BB962C8B-B14F-4D97-AF65-F5344CB8AC3E}">
        <p14:creationId xmlns:p14="http://schemas.microsoft.com/office/powerpoint/2010/main" val="4200225886"/>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19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0A38690D-FF7C-2144-8F1E-FFC30FF5C167}" type="datetime3">
              <a:rPr lang="en-US" smtClean="0"/>
              <a:t>3 February 2023</a:t>
            </a:fld>
            <a:endParaRPr lang="en-GB"/>
          </a:p>
        </p:txBody>
      </p:sp>
      <p:sp>
        <p:nvSpPr>
          <p:cNvPr id="37" name="Espace réservé du texte 24">
            <a:extLst>
              <a:ext uri="{FF2B5EF4-FFF2-40B4-BE49-F238E27FC236}">
                <a16:creationId xmlns:a16="http://schemas.microsoft.com/office/drawing/2014/main" id="{D83322A6-EA95-F142-92B5-53ADC809EFBC}"/>
              </a:ext>
            </a:extLst>
          </p:cNvPr>
          <p:cNvSpPr>
            <a:spLocks noGrp="1"/>
          </p:cNvSpPr>
          <p:nvPr>
            <p:ph type="body" sz="quarter" idx="36"/>
          </p:nvPr>
        </p:nvSpPr>
        <p:spPr>
          <a:xfrm>
            <a:off x="874713" y="1808162"/>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8" name="Espace réservé du tableau 3">
            <a:extLst>
              <a:ext uri="{FF2B5EF4-FFF2-40B4-BE49-F238E27FC236}">
                <a16:creationId xmlns:a16="http://schemas.microsoft.com/office/drawing/2014/main" id="{42571380-DBBA-F04A-A68E-C28765ED836A}"/>
              </a:ext>
            </a:extLst>
          </p:cNvPr>
          <p:cNvSpPr>
            <a:spLocks noGrp="1"/>
          </p:cNvSpPr>
          <p:nvPr>
            <p:ph type="tbl" sz="quarter" idx="43"/>
          </p:nvPr>
        </p:nvSpPr>
        <p:spPr>
          <a:xfrm>
            <a:off x="6545262" y="2546925"/>
            <a:ext cx="4773049" cy="3330000"/>
          </a:xfrm>
        </p:spPr>
        <p:txBody>
          <a:bodyPr/>
          <a:lstStyle>
            <a:lvl1pPr>
              <a:defRPr sz="1000" b="0" i="0">
                <a:latin typeface="Calibri Light" panose="020F0302020204030204" pitchFamily="34" charset="0"/>
                <a:cs typeface="Calibri Light" panose="020F0302020204030204" pitchFamily="34" charset="0"/>
              </a:defRPr>
            </a:lvl1pPr>
          </a:lstStyle>
          <a:p>
            <a:endParaRPr lang="en-GB"/>
          </a:p>
        </p:txBody>
      </p:sp>
      <p:sp>
        <p:nvSpPr>
          <p:cNvPr id="9" name="Espace réservé du graphique 7">
            <a:extLst>
              <a:ext uri="{FF2B5EF4-FFF2-40B4-BE49-F238E27FC236}">
                <a16:creationId xmlns:a16="http://schemas.microsoft.com/office/drawing/2014/main" id="{14A7C7B0-17F6-2D46-BA2E-15A664A5815A}"/>
              </a:ext>
            </a:extLst>
          </p:cNvPr>
          <p:cNvSpPr>
            <a:spLocks noGrp="1"/>
          </p:cNvSpPr>
          <p:nvPr>
            <p:ph type="chart" sz="quarter" idx="44"/>
          </p:nvPr>
        </p:nvSpPr>
        <p:spPr>
          <a:xfrm>
            <a:off x="874714" y="2546924"/>
            <a:ext cx="4772026" cy="3330001"/>
          </a:xfrm>
        </p:spPr>
        <p:txBody>
          <a:bodyPr/>
          <a:lstStyle>
            <a:lvl1pPr>
              <a:defRPr sz="800" b="0" i="0">
                <a:latin typeface="Calibri Light" panose="020F0302020204030204" pitchFamily="34" charset="0"/>
                <a:cs typeface="Calibri Light" panose="020F0302020204030204" pitchFamily="34" charset="0"/>
              </a:defRPr>
            </a:lvl1pPr>
          </a:lstStyle>
          <a:p>
            <a:endParaRPr lang="en-GB"/>
          </a:p>
        </p:txBody>
      </p:sp>
      <p:sp>
        <p:nvSpPr>
          <p:cNvPr id="10" name="Espace réservé du numéro de diapositive 6">
            <a:extLst>
              <a:ext uri="{FF2B5EF4-FFF2-40B4-BE49-F238E27FC236}">
                <a16:creationId xmlns:a16="http://schemas.microsoft.com/office/drawing/2014/main" id="{0371B523-69DE-7348-810C-E1BEEFA8980A}"/>
              </a:ext>
            </a:extLst>
          </p:cNvPr>
          <p:cNvSpPr>
            <a:spLocks noGrp="1"/>
          </p:cNvSpPr>
          <p:nvPr>
            <p:ph type="sldNum" sz="quarter" idx="12"/>
          </p:nvPr>
        </p:nvSpPr>
        <p:spPr>
          <a:xfrm>
            <a:off x="11317288" y="6489700"/>
            <a:ext cx="539750" cy="368299"/>
          </a:xfrm>
        </p:spPr>
        <p:txBody>
          <a:bodyPr/>
          <a:lstStyle/>
          <a:p>
            <a:fld id="{63C84FDE-C46A-0A4F-9E5D-2290291784CD}" type="slidenum">
              <a:rPr lang="en-GB" smtClean="0"/>
              <a:t>‹#›</a:t>
            </a:fld>
            <a:endParaRPr lang="en-GB"/>
          </a:p>
        </p:txBody>
      </p:sp>
      <p:sp>
        <p:nvSpPr>
          <p:cNvPr id="3" name="Espace réservé du pied de page 2">
            <a:extLst>
              <a:ext uri="{FF2B5EF4-FFF2-40B4-BE49-F238E27FC236}">
                <a16:creationId xmlns:a16="http://schemas.microsoft.com/office/drawing/2014/main" id="{D1D7F7C7-78CF-D744-A8BC-8E1A46EFD4B8}"/>
              </a:ext>
            </a:extLst>
          </p:cNvPr>
          <p:cNvSpPr>
            <a:spLocks noGrp="1"/>
          </p:cNvSpPr>
          <p:nvPr>
            <p:ph type="ftr" sz="quarter" idx="45"/>
          </p:nvPr>
        </p:nvSpPr>
        <p:spPr/>
        <p:txBody>
          <a:bodyPr/>
          <a:lstStyle/>
          <a:p>
            <a:r>
              <a:rPr lang="en-GB"/>
              <a:t>ABBL/CSSF Retail Banking Survey 2022</a:t>
            </a:r>
          </a:p>
        </p:txBody>
      </p:sp>
    </p:spTree>
    <p:extLst>
      <p:ext uri="{BB962C8B-B14F-4D97-AF65-F5344CB8AC3E}">
        <p14:creationId xmlns:p14="http://schemas.microsoft.com/office/powerpoint/2010/main" val="148360956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21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F1094CCB-D8AC-A44A-B236-A51D9DA56EBC}"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9" name="Espace réservé du texte 24">
            <a:extLst>
              <a:ext uri="{FF2B5EF4-FFF2-40B4-BE49-F238E27FC236}">
                <a16:creationId xmlns:a16="http://schemas.microsoft.com/office/drawing/2014/main" id="{9F249EF5-B148-2442-B188-45DD6063A929}"/>
              </a:ext>
            </a:extLst>
          </p:cNvPr>
          <p:cNvSpPr>
            <a:spLocks noGrp="1"/>
          </p:cNvSpPr>
          <p:nvPr>
            <p:ph type="body" sz="quarter" idx="41"/>
          </p:nvPr>
        </p:nvSpPr>
        <p:spPr>
          <a:xfrm>
            <a:off x="874713" y="1808364"/>
            <a:ext cx="4772025" cy="4068561"/>
          </a:xfrm>
        </p:spPr>
        <p:txBody>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61B9F76B-C2F6-664A-8945-697AACA02617}"/>
              </a:ext>
            </a:extLst>
          </p:cNvPr>
          <p:cNvSpPr>
            <a:spLocks noGrp="1"/>
          </p:cNvSpPr>
          <p:nvPr>
            <p:ph type="ftr" sz="quarter" idx="44"/>
          </p:nvPr>
        </p:nvSpPr>
        <p:spPr/>
        <p:txBody>
          <a:bodyPr/>
          <a:lstStyle/>
          <a:p>
            <a:r>
              <a:rPr lang="en-GB"/>
              <a:t>ABBL/CSSF Retail Banking Survey 2022</a:t>
            </a:r>
          </a:p>
        </p:txBody>
      </p:sp>
    </p:spTree>
    <p:extLst>
      <p:ext uri="{BB962C8B-B14F-4D97-AF65-F5344CB8AC3E}">
        <p14:creationId xmlns:p14="http://schemas.microsoft.com/office/powerpoint/2010/main" val="3100726553"/>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3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30E33E3-AF62-6E4D-A41F-A5C495863FF4}"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9" name="Espace réservé du texte 24">
            <a:extLst>
              <a:ext uri="{FF2B5EF4-FFF2-40B4-BE49-F238E27FC236}">
                <a16:creationId xmlns:a16="http://schemas.microsoft.com/office/drawing/2014/main" id="{9F249EF5-B148-2442-B188-45DD6063A929}"/>
              </a:ext>
            </a:extLst>
          </p:cNvPr>
          <p:cNvSpPr>
            <a:spLocks noGrp="1"/>
          </p:cNvSpPr>
          <p:nvPr>
            <p:ph type="body" sz="quarter" idx="41"/>
          </p:nvPr>
        </p:nvSpPr>
        <p:spPr>
          <a:xfrm>
            <a:off x="874713" y="2636925"/>
            <a:ext cx="4772025" cy="3240000"/>
          </a:xfrm>
        </p:spPr>
        <p:txBody>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 name="Espace réservé du texte 24">
            <a:extLst>
              <a:ext uri="{FF2B5EF4-FFF2-40B4-BE49-F238E27FC236}">
                <a16:creationId xmlns:a16="http://schemas.microsoft.com/office/drawing/2014/main" id="{9AD13739-8FD2-0B40-80FE-B3524FE9122B}"/>
              </a:ext>
            </a:extLst>
          </p:cNvPr>
          <p:cNvSpPr>
            <a:spLocks noGrp="1"/>
          </p:cNvSpPr>
          <p:nvPr>
            <p:ph type="body" sz="quarter" idx="36"/>
          </p:nvPr>
        </p:nvSpPr>
        <p:spPr>
          <a:xfrm>
            <a:off x="876300" y="18081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1" name="Espace réservé du texte 24">
            <a:extLst>
              <a:ext uri="{FF2B5EF4-FFF2-40B4-BE49-F238E27FC236}">
                <a16:creationId xmlns:a16="http://schemas.microsoft.com/office/drawing/2014/main" id="{316598F3-4485-5D4A-9CC8-AAD0ECF44346}"/>
              </a:ext>
            </a:extLst>
          </p:cNvPr>
          <p:cNvSpPr>
            <a:spLocks noGrp="1"/>
          </p:cNvSpPr>
          <p:nvPr>
            <p:ph type="body" sz="quarter" idx="43"/>
          </p:nvPr>
        </p:nvSpPr>
        <p:spPr>
          <a:xfrm>
            <a:off x="6545264" y="2636925"/>
            <a:ext cx="4772025" cy="3240000"/>
          </a:xfrm>
        </p:spPr>
        <p:txBody>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2" name="Espace réservé du texte 24">
            <a:extLst>
              <a:ext uri="{FF2B5EF4-FFF2-40B4-BE49-F238E27FC236}">
                <a16:creationId xmlns:a16="http://schemas.microsoft.com/office/drawing/2014/main" id="{C660BA18-028A-0E41-89EB-392FE35B38C5}"/>
              </a:ext>
            </a:extLst>
          </p:cNvPr>
          <p:cNvSpPr>
            <a:spLocks noGrp="1"/>
          </p:cNvSpPr>
          <p:nvPr>
            <p:ph type="body" sz="quarter" idx="44"/>
          </p:nvPr>
        </p:nvSpPr>
        <p:spPr>
          <a:xfrm>
            <a:off x="6546851" y="18081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A35A608A-3105-BB4E-A7F9-7E90B686D6EA}"/>
              </a:ext>
            </a:extLst>
          </p:cNvPr>
          <p:cNvSpPr>
            <a:spLocks noGrp="1"/>
          </p:cNvSpPr>
          <p:nvPr>
            <p:ph type="ftr" sz="quarter" idx="45"/>
          </p:nvPr>
        </p:nvSpPr>
        <p:spPr/>
        <p:txBody>
          <a:bodyPr/>
          <a:lstStyle/>
          <a:p>
            <a:r>
              <a:rPr lang="en-GB"/>
              <a:t>ABBL/CSSF Retail Banking Survey 2022</a:t>
            </a:r>
          </a:p>
        </p:txBody>
      </p:sp>
    </p:spTree>
    <p:extLst>
      <p:ext uri="{BB962C8B-B14F-4D97-AF65-F5344CB8AC3E}">
        <p14:creationId xmlns:p14="http://schemas.microsoft.com/office/powerpoint/2010/main" val="29514100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2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4F9D5754-014B-334A-80D4-621985CA31EE}"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9" name="Espace réservé du texte 24">
            <a:extLst>
              <a:ext uri="{FF2B5EF4-FFF2-40B4-BE49-F238E27FC236}">
                <a16:creationId xmlns:a16="http://schemas.microsoft.com/office/drawing/2014/main" id="{9F249EF5-B148-2442-B188-45DD6063A929}"/>
              </a:ext>
            </a:extLst>
          </p:cNvPr>
          <p:cNvSpPr>
            <a:spLocks noGrp="1"/>
          </p:cNvSpPr>
          <p:nvPr>
            <p:ph type="body" sz="quarter" idx="41"/>
          </p:nvPr>
        </p:nvSpPr>
        <p:spPr>
          <a:xfrm>
            <a:off x="874714" y="2636925"/>
            <a:ext cx="4772024" cy="3240000"/>
          </a:xfrm>
        </p:spPr>
        <p:txBody>
          <a:bodyPr/>
          <a:lstStyle>
            <a:lvl1pPr marL="285750" indent="-285750" algn="l">
              <a:buSzPct val="90000"/>
              <a:buFont typeface="Police système"/>
              <a:buChar char="●"/>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0" name="Espace réservé du texte 24">
            <a:extLst>
              <a:ext uri="{FF2B5EF4-FFF2-40B4-BE49-F238E27FC236}">
                <a16:creationId xmlns:a16="http://schemas.microsoft.com/office/drawing/2014/main" id="{9AD13739-8FD2-0B40-80FE-B3524FE9122B}"/>
              </a:ext>
            </a:extLst>
          </p:cNvPr>
          <p:cNvSpPr>
            <a:spLocks noGrp="1"/>
          </p:cNvSpPr>
          <p:nvPr>
            <p:ph type="body" sz="quarter" idx="36"/>
          </p:nvPr>
        </p:nvSpPr>
        <p:spPr>
          <a:xfrm>
            <a:off x="876300" y="18081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8C2DADAE-2FFB-3241-942A-59CCC95904A6}"/>
              </a:ext>
            </a:extLst>
          </p:cNvPr>
          <p:cNvSpPr>
            <a:spLocks noGrp="1"/>
          </p:cNvSpPr>
          <p:nvPr>
            <p:ph type="ftr" sz="quarter" idx="42"/>
          </p:nvPr>
        </p:nvSpPr>
        <p:spPr/>
        <p:txBody>
          <a:bodyPr/>
          <a:lstStyle/>
          <a:p>
            <a:r>
              <a:rPr lang="en-GB"/>
              <a:t>ABBL/CSSF Retail Banking Survey 2022</a:t>
            </a:r>
          </a:p>
        </p:txBody>
      </p:sp>
    </p:spTree>
    <p:extLst>
      <p:ext uri="{BB962C8B-B14F-4D97-AF65-F5344CB8AC3E}">
        <p14:creationId xmlns:p14="http://schemas.microsoft.com/office/powerpoint/2010/main" val="3029529381"/>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27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FCB4D945-316A-C843-BBF6-9C6A3F356087}"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10" name="Espace réservé du texte 24">
            <a:extLst>
              <a:ext uri="{FF2B5EF4-FFF2-40B4-BE49-F238E27FC236}">
                <a16:creationId xmlns:a16="http://schemas.microsoft.com/office/drawing/2014/main" id="{9AD13739-8FD2-0B40-80FE-B3524FE9122B}"/>
              </a:ext>
            </a:extLst>
          </p:cNvPr>
          <p:cNvSpPr>
            <a:spLocks noGrp="1"/>
          </p:cNvSpPr>
          <p:nvPr>
            <p:ph type="body" sz="quarter" idx="36"/>
          </p:nvPr>
        </p:nvSpPr>
        <p:spPr>
          <a:xfrm>
            <a:off x="876300" y="18081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3" name="Espace réservé du texte 24">
            <a:extLst>
              <a:ext uri="{FF2B5EF4-FFF2-40B4-BE49-F238E27FC236}">
                <a16:creationId xmlns:a16="http://schemas.microsoft.com/office/drawing/2014/main" id="{3D426BB3-C67E-2947-9C28-00C9EC85D0BE}"/>
              </a:ext>
            </a:extLst>
          </p:cNvPr>
          <p:cNvSpPr>
            <a:spLocks noGrp="1"/>
          </p:cNvSpPr>
          <p:nvPr>
            <p:ph type="body" sz="quarter" idx="43"/>
          </p:nvPr>
        </p:nvSpPr>
        <p:spPr>
          <a:xfrm>
            <a:off x="874712" y="2636925"/>
            <a:ext cx="4772026" cy="3240000"/>
          </a:xfrm>
        </p:spPr>
        <p:txBody>
          <a:bodyPr/>
          <a:lstStyle>
            <a:lvl1pPr marL="285750" indent="-285750" algn="l">
              <a:buFont typeface="Police système"/>
              <a:buChar char="→"/>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 name="Espace réservé du pied de page 2">
            <a:extLst>
              <a:ext uri="{FF2B5EF4-FFF2-40B4-BE49-F238E27FC236}">
                <a16:creationId xmlns:a16="http://schemas.microsoft.com/office/drawing/2014/main" id="{E06696E9-2257-9B42-B57B-814FFF5F76A1}"/>
              </a:ext>
            </a:extLst>
          </p:cNvPr>
          <p:cNvSpPr>
            <a:spLocks noGrp="1"/>
          </p:cNvSpPr>
          <p:nvPr>
            <p:ph type="ftr" sz="quarter" idx="44"/>
          </p:nvPr>
        </p:nvSpPr>
        <p:spPr/>
        <p:txBody>
          <a:bodyPr/>
          <a:lstStyle/>
          <a:p>
            <a:r>
              <a:rPr lang="en-GB"/>
              <a:t>ABBL/CSSF Retail Banking Survey 2022</a:t>
            </a:r>
          </a:p>
        </p:txBody>
      </p:sp>
    </p:spTree>
    <p:extLst>
      <p:ext uri="{BB962C8B-B14F-4D97-AF65-F5344CB8AC3E}">
        <p14:creationId xmlns:p14="http://schemas.microsoft.com/office/powerpoint/2010/main" val="1173128001"/>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28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8D0ABBF3-4BD6-2345-A6F6-6882EAF75DF6}"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15" name="Espace réservé du texte 24">
            <a:extLst>
              <a:ext uri="{FF2B5EF4-FFF2-40B4-BE49-F238E27FC236}">
                <a16:creationId xmlns:a16="http://schemas.microsoft.com/office/drawing/2014/main" id="{8019D458-6081-A140-AA0D-B39886BDD081}"/>
              </a:ext>
            </a:extLst>
          </p:cNvPr>
          <p:cNvSpPr>
            <a:spLocks noGrp="1"/>
          </p:cNvSpPr>
          <p:nvPr>
            <p:ph type="body" sz="quarter" idx="45"/>
          </p:nvPr>
        </p:nvSpPr>
        <p:spPr>
          <a:xfrm>
            <a:off x="1236026" y="2684516"/>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16" name="Espace réservé du texte 24">
            <a:extLst>
              <a:ext uri="{FF2B5EF4-FFF2-40B4-BE49-F238E27FC236}">
                <a16:creationId xmlns:a16="http://schemas.microsoft.com/office/drawing/2014/main" id="{FC7C9041-58CB-C14B-8F89-8F50AA6D2619}"/>
              </a:ext>
            </a:extLst>
          </p:cNvPr>
          <p:cNvSpPr>
            <a:spLocks noGrp="1"/>
          </p:cNvSpPr>
          <p:nvPr>
            <p:ph type="body" sz="quarter" idx="46"/>
          </p:nvPr>
        </p:nvSpPr>
        <p:spPr>
          <a:xfrm>
            <a:off x="874713" y="1808163"/>
            <a:ext cx="2623569" cy="389513"/>
          </a:xfrm>
          <a:prstGeom prst="roundRect">
            <a:avLst>
              <a:gd name="adj" fmla="val 50000"/>
            </a:avLst>
          </a:prstGeom>
          <a:solidFill>
            <a:srgbClr val="96CD32"/>
          </a:solidFill>
        </p:spPr>
        <p:txBody>
          <a:bodyPr wrap="none" lIns="108000" tIns="0" rIns="108000" bIns="0" anchor="ctr" anchorCtr="0">
            <a:spAutoFit/>
          </a:bodyPr>
          <a:lstStyle>
            <a:lvl1pPr algn="l">
              <a:defRPr sz="20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17" name="Espace réservé du texte 24">
            <a:extLst>
              <a:ext uri="{FF2B5EF4-FFF2-40B4-BE49-F238E27FC236}">
                <a16:creationId xmlns:a16="http://schemas.microsoft.com/office/drawing/2014/main" id="{37AE0CD1-DDA2-9546-887D-8775155FDB40}"/>
              </a:ext>
            </a:extLst>
          </p:cNvPr>
          <p:cNvSpPr>
            <a:spLocks noGrp="1"/>
          </p:cNvSpPr>
          <p:nvPr>
            <p:ph type="body" sz="quarter" idx="47"/>
          </p:nvPr>
        </p:nvSpPr>
        <p:spPr>
          <a:xfrm>
            <a:off x="798850" y="2636925"/>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3" name="Espace réservé du pied de page 2">
            <a:extLst>
              <a:ext uri="{FF2B5EF4-FFF2-40B4-BE49-F238E27FC236}">
                <a16:creationId xmlns:a16="http://schemas.microsoft.com/office/drawing/2014/main" id="{5DA6AF5C-A0F2-9D4C-A223-34D03535BA18}"/>
              </a:ext>
            </a:extLst>
          </p:cNvPr>
          <p:cNvSpPr>
            <a:spLocks noGrp="1"/>
          </p:cNvSpPr>
          <p:nvPr>
            <p:ph type="ftr" sz="quarter" idx="58"/>
          </p:nvPr>
        </p:nvSpPr>
        <p:spPr/>
        <p:txBody>
          <a:bodyPr/>
          <a:lstStyle/>
          <a:p>
            <a:r>
              <a:rPr lang="en-GB"/>
              <a:t>ABBL/CSSF Retail Banking Survey 2022</a:t>
            </a:r>
          </a:p>
        </p:txBody>
      </p:sp>
      <p:sp>
        <p:nvSpPr>
          <p:cNvPr id="20" name="Espace réservé du texte 24">
            <a:extLst>
              <a:ext uri="{FF2B5EF4-FFF2-40B4-BE49-F238E27FC236}">
                <a16:creationId xmlns:a16="http://schemas.microsoft.com/office/drawing/2014/main" id="{D37EEFCE-E587-E746-A2E8-60B8C479F1A0}"/>
              </a:ext>
            </a:extLst>
          </p:cNvPr>
          <p:cNvSpPr>
            <a:spLocks noGrp="1"/>
          </p:cNvSpPr>
          <p:nvPr>
            <p:ph type="body" sz="quarter" idx="59"/>
          </p:nvPr>
        </p:nvSpPr>
        <p:spPr>
          <a:xfrm>
            <a:off x="798850" y="3217027"/>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21" name="Espace réservé du texte 24">
            <a:extLst>
              <a:ext uri="{FF2B5EF4-FFF2-40B4-BE49-F238E27FC236}">
                <a16:creationId xmlns:a16="http://schemas.microsoft.com/office/drawing/2014/main" id="{59E60C2F-3D7C-B84B-8C4B-C458E5CE68CB}"/>
              </a:ext>
            </a:extLst>
          </p:cNvPr>
          <p:cNvSpPr>
            <a:spLocks noGrp="1"/>
          </p:cNvSpPr>
          <p:nvPr>
            <p:ph type="body" sz="quarter" idx="60"/>
          </p:nvPr>
        </p:nvSpPr>
        <p:spPr>
          <a:xfrm>
            <a:off x="798850" y="3777466"/>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22" name="Espace réservé du texte 24">
            <a:extLst>
              <a:ext uri="{FF2B5EF4-FFF2-40B4-BE49-F238E27FC236}">
                <a16:creationId xmlns:a16="http://schemas.microsoft.com/office/drawing/2014/main" id="{FD479B9A-4FEA-D74A-9452-369CB2CABBD4}"/>
              </a:ext>
            </a:extLst>
          </p:cNvPr>
          <p:cNvSpPr>
            <a:spLocks noGrp="1"/>
          </p:cNvSpPr>
          <p:nvPr>
            <p:ph type="body" sz="quarter" idx="61"/>
          </p:nvPr>
        </p:nvSpPr>
        <p:spPr>
          <a:xfrm>
            <a:off x="798850" y="4337905"/>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23" name="Espace réservé du texte 24">
            <a:extLst>
              <a:ext uri="{FF2B5EF4-FFF2-40B4-BE49-F238E27FC236}">
                <a16:creationId xmlns:a16="http://schemas.microsoft.com/office/drawing/2014/main" id="{49258020-BD6E-B342-B57C-1DFD5FA6CEEA}"/>
              </a:ext>
            </a:extLst>
          </p:cNvPr>
          <p:cNvSpPr>
            <a:spLocks noGrp="1"/>
          </p:cNvSpPr>
          <p:nvPr>
            <p:ph type="body" sz="quarter" idx="62"/>
          </p:nvPr>
        </p:nvSpPr>
        <p:spPr>
          <a:xfrm>
            <a:off x="798850" y="4908176"/>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25" name="Espace réservé du texte 24">
            <a:extLst>
              <a:ext uri="{FF2B5EF4-FFF2-40B4-BE49-F238E27FC236}">
                <a16:creationId xmlns:a16="http://schemas.microsoft.com/office/drawing/2014/main" id="{52F7FA49-C268-FB42-8AE6-D748D2C4B445}"/>
              </a:ext>
            </a:extLst>
          </p:cNvPr>
          <p:cNvSpPr>
            <a:spLocks noGrp="1"/>
          </p:cNvSpPr>
          <p:nvPr>
            <p:ph type="body" sz="quarter" idx="63"/>
          </p:nvPr>
        </p:nvSpPr>
        <p:spPr>
          <a:xfrm>
            <a:off x="798850" y="5478447"/>
            <a:ext cx="270000" cy="270000"/>
          </a:xfrm>
          <a:prstGeom prst="ellipse">
            <a:avLst/>
          </a:prstGeom>
          <a:solidFill>
            <a:srgbClr val="96CD32"/>
          </a:solidFill>
        </p:spPr>
        <p:txBody>
          <a:bodyPr wrap="none" lIns="0" tIns="0" rIns="0" bIns="0" anchor="ctr" anchorCtr="0">
            <a:noAutofit/>
          </a:bodyPr>
          <a:lstStyle>
            <a:lvl1pPr marL="0" indent="0" algn="ctr">
              <a:buFontTx/>
              <a:buNone/>
              <a:defRPr sz="1200" b="1" i="0">
                <a:solidFill>
                  <a:schemeClr val="bg1"/>
                </a:solidFill>
                <a:latin typeface="Calibri" panose="020F0502020204030204" pitchFamily="34" charset="0"/>
                <a:cs typeface="Calibri" panose="020F0502020204030204" pitchFamily="34" charset="0"/>
              </a:defRPr>
            </a:lvl1pPr>
            <a:lvl3pPr algn="ctr">
              <a:defRPr lang="en-GB" dirty="0"/>
            </a:lvl3pPr>
          </a:lstStyle>
          <a:p>
            <a:pPr lvl="0"/>
            <a:endParaRPr lang="en-GB" dirty="0"/>
          </a:p>
        </p:txBody>
      </p:sp>
      <p:sp>
        <p:nvSpPr>
          <p:cNvPr id="33" name="Espace réservé du texte 24">
            <a:extLst>
              <a:ext uri="{FF2B5EF4-FFF2-40B4-BE49-F238E27FC236}">
                <a16:creationId xmlns:a16="http://schemas.microsoft.com/office/drawing/2014/main" id="{8C6136A6-FEAE-7742-BEC1-BC549EF21DF5}"/>
              </a:ext>
            </a:extLst>
          </p:cNvPr>
          <p:cNvSpPr>
            <a:spLocks noGrp="1"/>
          </p:cNvSpPr>
          <p:nvPr>
            <p:ph type="body" sz="quarter" idx="64"/>
          </p:nvPr>
        </p:nvSpPr>
        <p:spPr>
          <a:xfrm>
            <a:off x="1236026" y="3254787"/>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5" name="Espace réservé du texte 24">
            <a:extLst>
              <a:ext uri="{FF2B5EF4-FFF2-40B4-BE49-F238E27FC236}">
                <a16:creationId xmlns:a16="http://schemas.microsoft.com/office/drawing/2014/main" id="{E7C36E26-7C3F-634C-BD82-EF6D47C84982}"/>
              </a:ext>
            </a:extLst>
          </p:cNvPr>
          <p:cNvSpPr>
            <a:spLocks noGrp="1"/>
          </p:cNvSpPr>
          <p:nvPr>
            <p:ph type="body" sz="quarter" idx="65"/>
          </p:nvPr>
        </p:nvSpPr>
        <p:spPr>
          <a:xfrm>
            <a:off x="1236026" y="3825058"/>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6" name="Espace réservé du texte 24">
            <a:extLst>
              <a:ext uri="{FF2B5EF4-FFF2-40B4-BE49-F238E27FC236}">
                <a16:creationId xmlns:a16="http://schemas.microsoft.com/office/drawing/2014/main" id="{202477D9-1738-4141-A851-DE1E06CF8FCA}"/>
              </a:ext>
            </a:extLst>
          </p:cNvPr>
          <p:cNvSpPr>
            <a:spLocks noGrp="1"/>
          </p:cNvSpPr>
          <p:nvPr>
            <p:ph type="body" sz="quarter" idx="66"/>
          </p:nvPr>
        </p:nvSpPr>
        <p:spPr>
          <a:xfrm>
            <a:off x="1236026" y="4395329"/>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7" name="Espace réservé du texte 24">
            <a:extLst>
              <a:ext uri="{FF2B5EF4-FFF2-40B4-BE49-F238E27FC236}">
                <a16:creationId xmlns:a16="http://schemas.microsoft.com/office/drawing/2014/main" id="{F10795EF-FC61-C143-88D8-B5963366F15E}"/>
              </a:ext>
            </a:extLst>
          </p:cNvPr>
          <p:cNvSpPr>
            <a:spLocks noGrp="1"/>
          </p:cNvSpPr>
          <p:nvPr>
            <p:ph type="body" sz="quarter" idx="67"/>
          </p:nvPr>
        </p:nvSpPr>
        <p:spPr>
          <a:xfrm>
            <a:off x="1236026" y="4955768"/>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8" name="Espace réservé du texte 24">
            <a:extLst>
              <a:ext uri="{FF2B5EF4-FFF2-40B4-BE49-F238E27FC236}">
                <a16:creationId xmlns:a16="http://schemas.microsoft.com/office/drawing/2014/main" id="{2F05666E-B790-9044-B43F-0E0447F0696D}"/>
              </a:ext>
            </a:extLst>
          </p:cNvPr>
          <p:cNvSpPr>
            <a:spLocks noGrp="1"/>
          </p:cNvSpPr>
          <p:nvPr>
            <p:ph type="body" sz="quarter" idx="68"/>
          </p:nvPr>
        </p:nvSpPr>
        <p:spPr>
          <a:xfrm>
            <a:off x="1236026" y="5526039"/>
            <a:ext cx="8188962" cy="568633"/>
          </a:xfrm>
        </p:spPr>
        <p:txBody>
          <a:bodyPr wrap="square" anchor="t" anchorCtr="0">
            <a:noAutofit/>
          </a:bodyPr>
          <a:lstStyle>
            <a:lvl1pPr algn="l">
              <a:defRPr sz="1400" b="0" i="0">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Tree>
    <p:extLst>
      <p:ext uri="{BB962C8B-B14F-4D97-AF65-F5344CB8AC3E}">
        <p14:creationId xmlns:p14="http://schemas.microsoft.com/office/powerpoint/2010/main" val="732862178"/>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24_Deux contenus">
    <p:spTree>
      <p:nvGrpSpPr>
        <p:cNvPr id="1" name=""/>
        <p:cNvGrpSpPr/>
        <p:nvPr/>
      </p:nvGrpSpPr>
      <p:grpSpPr>
        <a:xfrm>
          <a:off x="0" y="0"/>
          <a:ext cx="0" cy="0"/>
          <a:chOff x="0" y="0"/>
          <a:chExt cx="0" cy="0"/>
        </a:xfrm>
      </p:grpSpPr>
      <p:sp>
        <p:nvSpPr>
          <p:cNvPr id="23" name="Espace réservé du texte 24">
            <a:extLst>
              <a:ext uri="{FF2B5EF4-FFF2-40B4-BE49-F238E27FC236}">
                <a16:creationId xmlns:a16="http://schemas.microsoft.com/office/drawing/2014/main" id="{76B6FDBB-8204-5449-8F5E-A0E15D3FDE37}"/>
              </a:ext>
            </a:extLst>
          </p:cNvPr>
          <p:cNvSpPr>
            <a:spLocks noGrp="1"/>
          </p:cNvSpPr>
          <p:nvPr>
            <p:ph type="body" sz="quarter" idx="41"/>
          </p:nvPr>
        </p:nvSpPr>
        <p:spPr>
          <a:xfrm>
            <a:off x="1865311" y="2955491"/>
            <a:ext cx="7560000" cy="1307137"/>
          </a:xfrm>
          <a:prstGeom prst="roundRect">
            <a:avLst>
              <a:gd name="adj" fmla="val 26398"/>
            </a:avLst>
          </a:prstGeom>
          <a:noFill/>
          <a:ln>
            <a:solidFill>
              <a:schemeClr val="tx1"/>
            </a:solidFill>
          </a:ln>
        </p:spPr>
        <p:txBody>
          <a:bodyPr lIns="792000" tIns="216000" rIns="1260000" bIns="216000" anchor="ctr" anchorCtr="0">
            <a:spAutoFit/>
          </a:bodyPr>
          <a:lstStyle>
            <a:lvl1pPr algn="l">
              <a:lnSpc>
                <a:spcPct val="100000"/>
              </a:lnSpc>
              <a:defRPr sz="22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38" name="Espace réservé du texte 24">
            <a:extLst>
              <a:ext uri="{FF2B5EF4-FFF2-40B4-BE49-F238E27FC236}">
                <a16:creationId xmlns:a16="http://schemas.microsoft.com/office/drawing/2014/main" id="{40D33931-DF6B-814C-9D93-174A9DB0A2F1}"/>
              </a:ext>
            </a:extLst>
          </p:cNvPr>
          <p:cNvSpPr>
            <a:spLocks noGrp="1"/>
          </p:cNvSpPr>
          <p:nvPr>
            <p:ph type="body" sz="quarter" idx="82"/>
          </p:nvPr>
        </p:nvSpPr>
        <p:spPr>
          <a:xfrm>
            <a:off x="8166688" y="2249016"/>
            <a:ext cx="2160000" cy="2730323"/>
          </a:xfrm>
          <a:prstGeom prst="roundRect">
            <a:avLst>
              <a:gd name="adj" fmla="val 11301"/>
            </a:avLst>
          </a:prstGeom>
          <a:solidFill>
            <a:schemeClr val="bg1"/>
          </a:solidFill>
          <a:ln>
            <a:solidFill>
              <a:schemeClr val="tx1"/>
            </a:solidFill>
          </a:ln>
        </p:spPr>
        <p:txBody>
          <a:bodyPr wrap="square" lIns="90000" tIns="1440000" rIns="90000" bIns="864000" anchor="ctr">
            <a:noAutofit/>
          </a:bodyPr>
          <a:lstStyle>
            <a:lvl1pPr algn="ctr">
              <a:defRPr sz="15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a:t>Cliquez pour modifier</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1DFD3270-C9F3-0241-886D-77CF900E1D22}"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34" name="Espace réservé pour une image  11">
            <a:extLst>
              <a:ext uri="{FF2B5EF4-FFF2-40B4-BE49-F238E27FC236}">
                <a16:creationId xmlns:a16="http://schemas.microsoft.com/office/drawing/2014/main" id="{120AEAB2-9EB1-3342-B574-FB57EB16C0F9}"/>
              </a:ext>
            </a:extLst>
          </p:cNvPr>
          <p:cNvSpPr>
            <a:spLocks noGrp="1"/>
          </p:cNvSpPr>
          <p:nvPr>
            <p:ph type="pic" sz="quarter" idx="81"/>
          </p:nvPr>
        </p:nvSpPr>
        <p:spPr>
          <a:xfrm>
            <a:off x="8645488" y="2447344"/>
            <a:ext cx="1202400" cy="1202400"/>
          </a:xfrm>
          <a:prstGeom prst="ellipse">
            <a:avLst/>
          </a:prstGeom>
          <a:solidFill>
            <a:schemeClr val="bg1">
              <a:alpha val="30000"/>
            </a:schemeClr>
          </a:solidFill>
          <a:ln w="9525">
            <a:solidFill>
              <a:schemeClr val="tx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7" name="Espace réservé du texte 24">
            <a:extLst>
              <a:ext uri="{FF2B5EF4-FFF2-40B4-BE49-F238E27FC236}">
                <a16:creationId xmlns:a16="http://schemas.microsoft.com/office/drawing/2014/main" id="{3D024B9D-98FA-7E41-8447-EF5616A0B567}"/>
              </a:ext>
            </a:extLst>
          </p:cNvPr>
          <p:cNvSpPr>
            <a:spLocks noGrp="1"/>
          </p:cNvSpPr>
          <p:nvPr>
            <p:ph type="body" sz="quarter" idx="71"/>
          </p:nvPr>
        </p:nvSpPr>
        <p:spPr>
          <a:xfrm>
            <a:off x="8310491" y="4066699"/>
            <a:ext cx="1872394" cy="219273"/>
          </a:xfrm>
        </p:spPr>
        <p:txBody>
          <a:bodyPr anchor="t"/>
          <a:lstStyle>
            <a:lvl1pPr algn="ctr">
              <a:lnSpc>
                <a:spcPct val="80000"/>
              </a:lnSpc>
              <a:defRPr sz="1050" b="0" i="0">
                <a:solidFill>
                  <a:srgbClr val="001E6F"/>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 les styles du texte du masque</a:t>
            </a:r>
            <a:endParaRPr lang="en-GB" dirty="0"/>
          </a:p>
        </p:txBody>
      </p:sp>
      <p:sp>
        <p:nvSpPr>
          <p:cNvPr id="40" name="Espace réservé pour une image  2">
            <a:extLst>
              <a:ext uri="{FF2B5EF4-FFF2-40B4-BE49-F238E27FC236}">
                <a16:creationId xmlns:a16="http://schemas.microsoft.com/office/drawing/2014/main" id="{0FC76117-DD7D-CE4E-B558-6A7209409137}"/>
              </a:ext>
            </a:extLst>
          </p:cNvPr>
          <p:cNvSpPr>
            <a:spLocks noGrp="1"/>
          </p:cNvSpPr>
          <p:nvPr>
            <p:ph type="pic" idx="43"/>
          </p:nvPr>
        </p:nvSpPr>
        <p:spPr>
          <a:xfrm>
            <a:off x="9005487" y="4471849"/>
            <a:ext cx="482401" cy="231079"/>
          </a:xfrm>
        </p:spPr>
        <p:txBody>
          <a:bodyPr anchor="ctr"/>
          <a:lstStyle>
            <a:lvl1pPr marL="0" indent="0" algn="ctr">
              <a:buNone/>
              <a:defRPr sz="800" b="0" i="0">
                <a:solidFill>
                  <a:srgbClr val="001E6F"/>
                </a:solidFill>
                <a:latin typeface="Calibri Light" panose="020F0302020204030204" pitchFamily="34" charset="0"/>
                <a:cs typeface="Calibri Light" panose="020F030202020403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10" name="Titre 1">
            <a:extLst>
              <a:ext uri="{FF2B5EF4-FFF2-40B4-BE49-F238E27FC236}">
                <a16:creationId xmlns:a16="http://schemas.microsoft.com/office/drawing/2014/main" id="{D4D6897C-DDB2-3245-BF42-9C6BE3F20B97}"/>
              </a:ext>
            </a:extLst>
          </p:cNvPr>
          <p:cNvSpPr>
            <a:spLocks noGrp="1"/>
          </p:cNvSpPr>
          <p:nvPr>
            <p:ph type="title"/>
          </p:nvPr>
        </p:nvSpPr>
        <p:spPr>
          <a:xfrm>
            <a:off x="874713" y="494159"/>
            <a:ext cx="6661150" cy="553998"/>
          </a:xfrm>
        </p:spPr>
        <p:txBody>
          <a:bodyPr/>
          <a:lstStyle/>
          <a:p>
            <a:endParaRPr lang="en-GB" dirty="0"/>
          </a:p>
        </p:txBody>
      </p:sp>
      <p:sp>
        <p:nvSpPr>
          <p:cNvPr id="2" name="Espace réservé du pied de page 1">
            <a:extLst>
              <a:ext uri="{FF2B5EF4-FFF2-40B4-BE49-F238E27FC236}">
                <a16:creationId xmlns:a16="http://schemas.microsoft.com/office/drawing/2014/main" id="{CA6CC859-955D-3741-A211-06E54A172A95}"/>
              </a:ext>
            </a:extLst>
          </p:cNvPr>
          <p:cNvSpPr>
            <a:spLocks noGrp="1"/>
          </p:cNvSpPr>
          <p:nvPr>
            <p:ph type="ftr" sz="quarter" idx="83"/>
          </p:nvPr>
        </p:nvSpPr>
        <p:spPr/>
        <p:txBody>
          <a:bodyPr/>
          <a:lstStyle/>
          <a:p>
            <a:r>
              <a:rPr lang="en-GB"/>
              <a:t>ABBL/CSSF Retail Banking Survey 2022</a:t>
            </a:r>
          </a:p>
        </p:txBody>
      </p:sp>
    </p:spTree>
    <p:extLst>
      <p:ext uri="{BB962C8B-B14F-4D97-AF65-F5344CB8AC3E}">
        <p14:creationId xmlns:p14="http://schemas.microsoft.com/office/powerpoint/2010/main" val="3377290960"/>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31_Deux contenus">
    <p:spTree>
      <p:nvGrpSpPr>
        <p:cNvPr id="1" name=""/>
        <p:cNvGrpSpPr/>
        <p:nvPr/>
      </p:nvGrpSpPr>
      <p:grpSpPr>
        <a:xfrm>
          <a:off x="0" y="0"/>
          <a:ext cx="0" cy="0"/>
          <a:chOff x="0" y="0"/>
          <a:chExt cx="0" cy="0"/>
        </a:xfrm>
      </p:grpSpPr>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64DB2DEF-74C4-1C42-BA2B-09EE41897E17}"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82" name="Espace réservé pour une image  11">
            <a:extLst>
              <a:ext uri="{FF2B5EF4-FFF2-40B4-BE49-F238E27FC236}">
                <a16:creationId xmlns:a16="http://schemas.microsoft.com/office/drawing/2014/main" id="{4D273ED5-5893-A04D-866F-1A8FDE8B10E3}"/>
              </a:ext>
            </a:extLst>
          </p:cNvPr>
          <p:cNvSpPr>
            <a:spLocks noGrp="1"/>
          </p:cNvSpPr>
          <p:nvPr>
            <p:ph type="pic" sz="quarter" idx="101"/>
          </p:nvPr>
        </p:nvSpPr>
        <p:spPr>
          <a:xfrm>
            <a:off x="874714" y="1617660"/>
            <a:ext cx="946162" cy="946162"/>
          </a:xfrm>
          <a:prstGeom prst="ellipse">
            <a:avLst/>
          </a:prstGeom>
          <a:solidFill>
            <a:srgbClr val="96CD32">
              <a:alpha val="30000"/>
            </a:srgbClr>
          </a:solidFill>
          <a:ln w="25400">
            <a:solidFill>
              <a:schemeClr val="bg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Titre 2">
            <a:extLst>
              <a:ext uri="{FF2B5EF4-FFF2-40B4-BE49-F238E27FC236}">
                <a16:creationId xmlns:a16="http://schemas.microsoft.com/office/drawing/2014/main" id="{DA0E1DAC-2C92-9647-A38E-C5C2A2BC6E72}"/>
              </a:ext>
            </a:extLst>
          </p:cNvPr>
          <p:cNvSpPr>
            <a:spLocks noGrp="1"/>
          </p:cNvSpPr>
          <p:nvPr>
            <p:ph type="title"/>
          </p:nvPr>
        </p:nvSpPr>
        <p:spPr/>
        <p:txBody>
          <a:bodyPr/>
          <a:lstStyle/>
          <a:p>
            <a:r>
              <a:rPr lang="fr-FR"/>
              <a:t>Modifiez le style du titre</a:t>
            </a:r>
            <a:endParaRPr lang="en-GB"/>
          </a:p>
        </p:txBody>
      </p:sp>
      <p:sp>
        <p:nvSpPr>
          <p:cNvPr id="2" name="Espace réservé du pied de page 1">
            <a:extLst>
              <a:ext uri="{FF2B5EF4-FFF2-40B4-BE49-F238E27FC236}">
                <a16:creationId xmlns:a16="http://schemas.microsoft.com/office/drawing/2014/main" id="{C95A65DD-03C0-7C47-B878-5F66E82C3623}"/>
              </a:ext>
            </a:extLst>
          </p:cNvPr>
          <p:cNvSpPr>
            <a:spLocks noGrp="1"/>
          </p:cNvSpPr>
          <p:nvPr>
            <p:ph type="ftr" sz="quarter" idx="111"/>
          </p:nvPr>
        </p:nvSpPr>
        <p:spPr/>
        <p:txBody>
          <a:bodyPr/>
          <a:lstStyle/>
          <a:p>
            <a:r>
              <a:rPr lang="en-GB"/>
              <a:t>ABBL/CSSF Retail Banking Survey 2022</a:t>
            </a:r>
          </a:p>
        </p:txBody>
      </p:sp>
      <p:sp>
        <p:nvSpPr>
          <p:cNvPr id="24" name="Espace réservé pour une image  11">
            <a:extLst>
              <a:ext uri="{FF2B5EF4-FFF2-40B4-BE49-F238E27FC236}">
                <a16:creationId xmlns:a16="http://schemas.microsoft.com/office/drawing/2014/main" id="{486AE20A-3564-804D-BF3D-15414F690026}"/>
              </a:ext>
            </a:extLst>
          </p:cNvPr>
          <p:cNvSpPr>
            <a:spLocks noGrp="1"/>
          </p:cNvSpPr>
          <p:nvPr>
            <p:ph type="pic" sz="quarter" idx="112"/>
          </p:nvPr>
        </p:nvSpPr>
        <p:spPr>
          <a:xfrm>
            <a:off x="874714" y="2692209"/>
            <a:ext cx="946162" cy="946162"/>
          </a:xfrm>
          <a:prstGeom prst="ellipse">
            <a:avLst/>
          </a:prstGeom>
          <a:solidFill>
            <a:srgbClr val="96CD32">
              <a:alpha val="30000"/>
            </a:srgbClr>
          </a:solidFill>
          <a:ln w="25400">
            <a:solidFill>
              <a:schemeClr val="bg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5" name="Espace réservé pour une image  11">
            <a:extLst>
              <a:ext uri="{FF2B5EF4-FFF2-40B4-BE49-F238E27FC236}">
                <a16:creationId xmlns:a16="http://schemas.microsoft.com/office/drawing/2014/main" id="{40902459-675B-E04C-B8B4-C3F8A9EFE962}"/>
              </a:ext>
            </a:extLst>
          </p:cNvPr>
          <p:cNvSpPr>
            <a:spLocks noGrp="1"/>
          </p:cNvSpPr>
          <p:nvPr>
            <p:ph type="pic" sz="quarter" idx="113"/>
          </p:nvPr>
        </p:nvSpPr>
        <p:spPr>
          <a:xfrm>
            <a:off x="874714" y="3766758"/>
            <a:ext cx="946162" cy="946162"/>
          </a:xfrm>
          <a:prstGeom prst="ellipse">
            <a:avLst/>
          </a:prstGeom>
          <a:solidFill>
            <a:srgbClr val="96CD32">
              <a:alpha val="30000"/>
            </a:srgbClr>
          </a:solidFill>
          <a:ln w="25400">
            <a:solidFill>
              <a:schemeClr val="bg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26" name="Espace réservé pour une image  11">
            <a:extLst>
              <a:ext uri="{FF2B5EF4-FFF2-40B4-BE49-F238E27FC236}">
                <a16:creationId xmlns:a16="http://schemas.microsoft.com/office/drawing/2014/main" id="{A0E3ABF1-1323-4442-9D10-AC427AB53A59}"/>
              </a:ext>
            </a:extLst>
          </p:cNvPr>
          <p:cNvSpPr>
            <a:spLocks noGrp="1"/>
          </p:cNvSpPr>
          <p:nvPr>
            <p:ph type="pic" sz="quarter" idx="114"/>
          </p:nvPr>
        </p:nvSpPr>
        <p:spPr>
          <a:xfrm>
            <a:off x="874714" y="4841307"/>
            <a:ext cx="946162" cy="946162"/>
          </a:xfrm>
          <a:prstGeom prst="ellipse">
            <a:avLst/>
          </a:prstGeom>
          <a:solidFill>
            <a:srgbClr val="96CD32">
              <a:alpha val="30000"/>
            </a:srgbClr>
          </a:solidFill>
          <a:ln w="25400">
            <a:solidFill>
              <a:schemeClr val="bg1"/>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Tree>
    <p:extLst>
      <p:ext uri="{BB962C8B-B14F-4D97-AF65-F5344CB8AC3E}">
        <p14:creationId xmlns:p14="http://schemas.microsoft.com/office/powerpoint/2010/main" val="3887399273"/>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5_Deux contenus">
    <p:spTree>
      <p:nvGrpSpPr>
        <p:cNvPr id="1" name=""/>
        <p:cNvGrpSpPr/>
        <p:nvPr/>
      </p:nvGrpSpPr>
      <p:grpSpPr>
        <a:xfrm>
          <a:off x="0" y="0"/>
          <a:ext cx="0" cy="0"/>
          <a:chOff x="0" y="0"/>
          <a:chExt cx="0" cy="0"/>
        </a:xfrm>
      </p:grpSpPr>
      <p:sp>
        <p:nvSpPr>
          <p:cNvPr id="92" name="Espace réservé du texte 24">
            <a:extLst>
              <a:ext uri="{FF2B5EF4-FFF2-40B4-BE49-F238E27FC236}">
                <a16:creationId xmlns:a16="http://schemas.microsoft.com/office/drawing/2014/main" id="{35328372-C014-264B-B374-A997ECA17899}"/>
              </a:ext>
            </a:extLst>
          </p:cNvPr>
          <p:cNvSpPr>
            <a:spLocks noGrp="1"/>
          </p:cNvSpPr>
          <p:nvPr>
            <p:ph type="body" sz="quarter" idx="82" hasCustomPrompt="1"/>
          </p:nvPr>
        </p:nvSpPr>
        <p:spPr>
          <a:xfrm>
            <a:off x="874713" y="2207813"/>
            <a:ext cx="1988408" cy="3151778"/>
          </a:xfrm>
          <a:prstGeom prst="roundRect">
            <a:avLst>
              <a:gd name="adj" fmla="val 50000"/>
            </a:avLst>
          </a:prstGeom>
          <a:noFill/>
          <a:ln>
            <a:solidFill>
              <a:srgbClr val="001E6F"/>
            </a:solidFill>
          </a:ln>
        </p:spPr>
        <p:txBody>
          <a:bodyPr wrap="square" lIns="0" tIns="0" rIns="0" bIns="540000" anchor="b" anchorCtr="0">
            <a:noAutofit/>
          </a:bodyPr>
          <a:lstStyle>
            <a:lvl1pPr algn="ctr">
              <a:defRPr sz="14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err="1"/>
              <a:t>Surname</a:t>
            </a:r>
            <a:r>
              <a:rPr lang="fr-FR" dirty="0"/>
              <a:t> Name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429FB5DA-95F3-CC4C-BF72-E6497D7C64E1}"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82" name="Espace réservé pour une image  11">
            <a:extLst>
              <a:ext uri="{FF2B5EF4-FFF2-40B4-BE49-F238E27FC236}">
                <a16:creationId xmlns:a16="http://schemas.microsoft.com/office/drawing/2014/main" id="{4D273ED5-5893-A04D-866F-1A8FDE8B10E3}"/>
              </a:ext>
            </a:extLst>
          </p:cNvPr>
          <p:cNvSpPr>
            <a:spLocks noGrp="1"/>
          </p:cNvSpPr>
          <p:nvPr>
            <p:ph type="pic" sz="quarter" idx="101"/>
          </p:nvPr>
        </p:nvSpPr>
        <p:spPr>
          <a:xfrm>
            <a:off x="1086801" y="2452185"/>
            <a:ext cx="1549947" cy="1549947"/>
          </a:xfrm>
          <a:prstGeom prst="ellipse">
            <a:avLst/>
          </a:prstGeom>
          <a:solidFill>
            <a:schemeClr val="bg1">
              <a:alpha val="30000"/>
            </a:schemeClr>
          </a:solidFill>
          <a:ln w="9525">
            <a:solidFill>
              <a:srgbClr val="001E6F"/>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3" name="Titre 2">
            <a:extLst>
              <a:ext uri="{FF2B5EF4-FFF2-40B4-BE49-F238E27FC236}">
                <a16:creationId xmlns:a16="http://schemas.microsoft.com/office/drawing/2014/main" id="{DA0E1DAC-2C92-9647-A38E-C5C2A2BC6E72}"/>
              </a:ext>
            </a:extLst>
          </p:cNvPr>
          <p:cNvSpPr>
            <a:spLocks noGrp="1"/>
          </p:cNvSpPr>
          <p:nvPr>
            <p:ph type="title"/>
          </p:nvPr>
        </p:nvSpPr>
        <p:spPr/>
        <p:txBody>
          <a:bodyPr/>
          <a:lstStyle/>
          <a:p>
            <a:r>
              <a:rPr lang="fr-FR"/>
              <a:t>Modifiez le style du titre</a:t>
            </a:r>
            <a:endParaRPr lang="en-GB"/>
          </a:p>
        </p:txBody>
      </p:sp>
      <p:sp>
        <p:nvSpPr>
          <p:cNvPr id="93" name="Espace réservé du texte 24">
            <a:extLst>
              <a:ext uri="{FF2B5EF4-FFF2-40B4-BE49-F238E27FC236}">
                <a16:creationId xmlns:a16="http://schemas.microsoft.com/office/drawing/2014/main" id="{187A87C4-3074-1E47-957B-66F9BA797E61}"/>
              </a:ext>
            </a:extLst>
          </p:cNvPr>
          <p:cNvSpPr>
            <a:spLocks noGrp="1"/>
          </p:cNvSpPr>
          <p:nvPr>
            <p:ph type="body" sz="quarter" idx="71" hasCustomPrompt="1"/>
          </p:nvPr>
        </p:nvSpPr>
        <p:spPr>
          <a:xfrm>
            <a:off x="1226317" y="4567187"/>
            <a:ext cx="1290946" cy="596195"/>
          </a:xfrm>
        </p:spPr>
        <p:txBody>
          <a:bodyPr anchor="t"/>
          <a:lstStyle>
            <a:lvl1pPr algn="ctr">
              <a:lnSpc>
                <a:spcPct val="80000"/>
              </a:lnSpc>
              <a:defRPr sz="105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en-GB" dirty="0" err="1"/>
              <a:t>Fonction</a:t>
            </a:r>
            <a:endParaRPr lang="en-GB" dirty="0"/>
          </a:p>
        </p:txBody>
      </p:sp>
      <p:sp>
        <p:nvSpPr>
          <p:cNvPr id="106" name="Espace réservé du texte 24">
            <a:extLst>
              <a:ext uri="{FF2B5EF4-FFF2-40B4-BE49-F238E27FC236}">
                <a16:creationId xmlns:a16="http://schemas.microsoft.com/office/drawing/2014/main" id="{A06C37A6-2B7E-A54C-BD94-443DBB31F5BB}"/>
              </a:ext>
            </a:extLst>
          </p:cNvPr>
          <p:cNvSpPr>
            <a:spLocks noGrp="1"/>
          </p:cNvSpPr>
          <p:nvPr>
            <p:ph type="body" sz="quarter" idx="102" hasCustomPrompt="1"/>
          </p:nvPr>
        </p:nvSpPr>
        <p:spPr>
          <a:xfrm>
            <a:off x="3712863" y="2207813"/>
            <a:ext cx="1988408" cy="3151778"/>
          </a:xfrm>
          <a:prstGeom prst="roundRect">
            <a:avLst>
              <a:gd name="adj" fmla="val 50000"/>
            </a:avLst>
          </a:prstGeom>
          <a:noFill/>
          <a:ln>
            <a:solidFill>
              <a:srgbClr val="001E6F"/>
            </a:solidFill>
          </a:ln>
        </p:spPr>
        <p:txBody>
          <a:bodyPr wrap="square" lIns="0" tIns="0" rIns="0" bIns="540000" anchor="b" anchorCtr="0">
            <a:noAutofit/>
          </a:bodyPr>
          <a:lstStyle>
            <a:lvl1pPr algn="ctr">
              <a:defRPr sz="14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err="1"/>
              <a:t>Surname</a:t>
            </a:r>
            <a:r>
              <a:rPr lang="fr-FR" dirty="0"/>
              <a:t> Name</a:t>
            </a:r>
            <a:endParaRPr lang="en-GB" dirty="0"/>
          </a:p>
        </p:txBody>
      </p:sp>
      <p:sp>
        <p:nvSpPr>
          <p:cNvPr id="107" name="Espace réservé pour une image  11">
            <a:extLst>
              <a:ext uri="{FF2B5EF4-FFF2-40B4-BE49-F238E27FC236}">
                <a16:creationId xmlns:a16="http://schemas.microsoft.com/office/drawing/2014/main" id="{82ED4B86-58BA-3F4C-BD10-7C11F7969DD3}"/>
              </a:ext>
            </a:extLst>
          </p:cNvPr>
          <p:cNvSpPr>
            <a:spLocks noGrp="1"/>
          </p:cNvSpPr>
          <p:nvPr>
            <p:ph type="pic" sz="quarter" idx="103"/>
          </p:nvPr>
        </p:nvSpPr>
        <p:spPr>
          <a:xfrm>
            <a:off x="3924951" y="2452185"/>
            <a:ext cx="1549947" cy="1549947"/>
          </a:xfrm>
          <a:prstGeom prst="ellipse">
            <a:avLst/>
          </a:prstGeom>
          <a:solidFill>
            <a:schemeClr val="bg1">
              <a:alpha val="30000"/>
            </a:schemeClr>
          </a:solidFill>
          <a:ln w="9525">
            <a:solidFill>
              <a:srgbClr val="001E6F"/>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08" name="Espace réservé du texte 24">
            <a:extLst>
              <a:ext uri="{FF2B5EF4-FFF2-40B4-BE49-F238E27FC236}">
                <a16:creationId xmlns:a16="http://schemas.microsoft.com/office/drawing/2014/main" id="{BA3DB19A-843C-4A4B-B0CB-7655BD53DF26}"/>
              </a:ext>
            </a:extLst>
          </p:cNvPr>
          <p:cNvSpPr>
            <a:spLocks noGrp="1"/>
          </p:cNvSpPr>
          <p:nvPr>
            <p:ph type="body" sz="quarter" idx="104" hasCustomPrompt="1"/>
          </p:nvPr>
        </p:nvSpPr>
        <p:spPr>
          <a:xfrm>
            <a:off x="4064467" y="4567187"/>
            <a:ext cx="1290946" cy="596195"/>
          </a:xfrm>
        </p:spPr>
        <p:txBody>
          <a:bodyPr anchor="t"/>
          <a:lstStyle>
            <a:lvl1pPr algn="ctr">
              <a:lnSpc>
                <a:spcPct val="80000"/>
              </a:lnSpc>
              <a:defRPr sz="105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en-GB" dirty="0" err="1"/>
              <a:t>Fonction</a:t>
            </a:r>
            <a:endParaRPr lang="en-GB" dirty="0"/>
          </a:p>
        </p:txBody>
      </p:sp>
      <p:sp>
        <p:nvSpPr>
          <p:cNvPr id="109" name="Espace réservé du texte 24">
            <a:extLst>
              <a:ext uri="{FF2B5EF4-FFF2-40B4-BE49-F238E27FC236}">
                <a16:creationId xmlns:a16="http://schemas.microsoft.com/office/drawing/2014/main" id="{24492136-2063-5540-BA91-315BC3C1789B}"/>
              </a:ext>
            </a:extLst>
          </p:cNvPr>
          <p:cNvSpPr>
            <a:spLocks noGrp="1"/>
          </p:cNvSpPr>
          <p:nvPr>
            <p:ph type="body" sz="quarter" idx="105" hasCustomPrompt="1"/>
          </p:nvPr>
        </p:nvSpPr>
        <p:spPr>
          <a:xfrm>
            <a:off x="6499324" y="2213474"/>
            <a:ext cx="1988408" cy="3151778"/>
          </a:xfrm>
          <a:prstGeom prst="roundRect">
            <a:avLst>
              <a:gd name="adj" fmla="val 50000"/>
            </a:avLst>
          </a:prstGeom>
          <a:noFill/>
          <a:ln>
            <a:solidFill>
              <a:srgbClr val="001E6F"/>
            </a:solidFill>
          </a:ln>
        </p:spPr>
        <p:txBody>
          <a:bodyPr wrap="square" lIns="0" tIns="0" rIns="0" bIns="540000" anchor="b" anchorCtr="0">
            <a:noAutofit/>
          </a:bodyPr>
          <a:lstStyle>
            <a:lvl1pPr algn="ctr">
              <a:defRPr sz="14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err="1"/>
              <a:t>Surname</a:t>
            </a:r>
            <a:r>
              <a:rPr lang="fr-FR" dirty="0"/>
              <a:t> Name</a:t>
            </a:r>
            <a:endParaRPr lang="en-GB" dirty="0"/>
          </a:p>
        </p:txBody>
      </p:sp>
      <p:sp>
        <p:nvSpPr>
          <p:cNvPr id="110" name="Espace réservé pour une image  11">
            <a:extLst>
              <a:ext uri="{FF2B5EF4-FFF2-40B4-BE49-F238E27FC236}">
                <a16:creationId xmlns:a16="http://schemas.microsoft.com/office/drawing/2014/main" id="{D3DF7AE0-35F9-4540-A109-E408799FF6E9}"/>
              </a:ext>
            </a:extLst>
          </p:cNvPr>
          <p:cNvSpPr>
            <a:spLocks noGrp="1"/>
          </p:cNvSpPr>
          <p:nvPr>
            <p:ph type="pic" sz="quarter" idx="106"/>
          </p:nvPr>
        </p:nvSpPr>
        <p:spPr>
          <a:xfrm>
            <a:off x="6711412" y="2457846"/>
            <a:ext cx="1549947" cy="1549947"/>
          </a:xfrm>
          <a:prstGeom prst="ellipse">
            <a:avLst/>
          </a:prstGeom>
          <a:solidFill>
            <a:schemeClr val="bg1">
              <a:alpha val="30000"/>
            </a:schemeClr>
          </a:solidFill>
          <a:ln w="9525">
            <a:solidFill>
              <a:srgbClr val="001E6F"/>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11" name="Espace réservé du texte 24">
            <a:extLst>
              <a:ext uri="{FF2B5EF4-FFF2-40B4-BE49-F238E27FC236}">
                <a16:creationId xmlns:a16="http://schemas.microsoft.com/office/drawing/2014/main" id="{35F3EF06-8F8C-D24D-8810-AEB18135EF4C}"/>
              </a:ext>
            </a:extLst>
          </p:cNvPr>
          <p:cNvSpPr>
            <a:spLocks noGrp="1"/>
          </p:cNvSpPr>
          <p:nvPr>
            <p:ph type="body" sz="quarter" idx="107" hasCustomPrompt="1"/>
          </p:nvPr>
        </p:nvSpPr>
        <p:spPr>
          <a:xfrm>
            <a:off x="6850928" y="4572848"/>
            <a:ext cx="1290946" cy="596195"/>
          </a:xfrm>
        </p:spPr>
        <p:txBody>
          <a:bodyPr anchor="t"/>
          <a:lstStyle>
            <a:lvl1pPr algn="ctr">
              <a:lnSpc>
                <a:spcPct val="80000"/>
              </a:lnSpc>
              <a:defRPr sz="105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en-GB" dirty="0" err="1"/>
              <a:t>Fonction</a:t>
            </a:r>
            <a:endParaRPr lang="en-GB" dirty="0"/>
          </a:p>
        </p:txBody>
      </p:sp>
      <p:sp>
        <p:nvSpPr>
          <p:cNvPr id="112" name="Espace réservé du texte 24">
            <a:extLst>
              <a:ext uri="{FF2B5EF4-FFF2-40B4-BE49-F238E27FC236}">
                <a16:creationId xmlns:a16="http://schemas.microsoft.com/office/drawing/2014/main" id="{6CE3827C-2AB3-1C40-97DE-36F2EF49AE03}"/>
              </a:ext>
            </a:extLst>
          </p:cNvPr>
          <p:cNvSpPr>
            <a:spLocks noGrp="1"/>
          </p:cNvSpPr>
          <p:nvPr>
            <p:ph type="body" sz="quarter" idx="108" hasCustomPrompt="1"/>
          </p:nvPr>
        </p:nvSpPr>
        <p:spPr>
          <a:xfrm>
            <a:off x="9328879" y="2207813"/>
            <a:ext cx="1988408" cy="3151778"/>
          </a:xfrm>
          <a:prstGeom prst="roundRect">
            <a:avLst>
              <a:gd name="adj" fmla="val 50000"/>
            </a:avLst>
          </a:prstGeom>
          <a:noFill/>
          <a:ln>
            <a:solidFill>
              <a:srgbClr val="001E6F"/>
            </a:solidFill>
          </a:ln>
        </p:spPr>
        <p:txBody>
          <a:bodyPr wrap="square" lIns="0" tIns="0" rIns="0" bIns="540000" anchor="b" anchorCtr="0">
            <a:noAutofit/>
          </a:bodyPr>
          <a:lstStyle>
            <a:lvl1pPr algn="ctr">
              <a:defRPr sz="1400" b="1" i="0">
                <a:solidFill>
                  <a:srgbClr val="96CD32"/>
                </a:solidFill>
                <a:latin typeface="Calibri" panose="020F0502020204030204" pitchFamily="34" charset="0"/>
                <a:cs typeface="Calibri" panose="020F0502020204030204" pitchFamily="34" charset="0"/>
              </a:defRPr>
            </a:lvl1pPr>
            <a:lvl3pPr algn="ctr">
              <a:defRPr lang="en-GB" dirty="0"/>
            </a:lvl3pPr>
          </a:lstStyle>
          <a:p>
            <a:pPr lvl="0"/>
            <a:r>
              <a:rPr lang="fr-FR" dirty="0" err="1"/>
              <a:t>Surname</a:t>
            </a:r>
            <a:r>
              <a:rPr lang="fr-FR" dirty="0"/>
              <a:t> Name</a:t>
            </a:r>
            <a:endParaRPr lang="en-GB" dirty="0"/>
          </a:p>
        </p:txBody>
      </p:sp>
      <p:sp>
        <p:nvSpPr>
          <p:cNvPr id="113" name="Espace réservé pour une image  11">
            <a:extLst>
              <a:ext uri="{FF2B5EF4-FFF2-40B4-BE49-F238E27FC236}">
                <a16:creationId xmlns:a16="http://schemas.microsoft.com/office/drawing/2014/main" id="{913BB8FD-E2FB-5348-95D1-077C190ADE1F}"/>
              </a:ext>
            </a:extLst>
          </p:cNvPr>
          <p:cNvSpPr>
            <a:spLocks noGrp="1"/>
          </p:cNvSpPr>
          <p:nvPr>
            <p:ph type="pic" sz="quarter" idx="109"/>
          </p:nvPr>
        </p:nvSpPr>
        <p:spPr>
          <a:xfrm>
            <a:off x="9540967" y="2452185"/>
            <a:ext cx="1549947" cy="1549947"/>
          </a:xfrm>
          <a:prstGeom prst="ellipse">
            <a:avLst/>
          </a:prstGeom>
          <a:solidFill>
            <a:schemeClr val="bg1">
              <a:alpha val="30000"/>
            </a:schemeClr>
          </a:solidFill>
          <a:ln w="9525">
            <a:solidFill>
              <a:srgbClr val="001E6F"/>
            </a:solidFill>
          </a:ln>
        </p:spPr>
        <p:txBody>
          <a:bodyPr anchor="ctr"/>
          <a:lstStyle>
            <a:lvl1pPr algn="ctr">
              <a:defRPr sz="800" b="0" i="0">
                <a:latin typeface="Calibri Light" panose="020F0302020204030204" pitchFamily="34" charset="0"/>
                <a:cs typeface="Calibri Light" panose="020F0302020204030204" pitchFamily="34" charset="0"/>
              </a:defRPr>
            </a:lvl1pPr>
          </a:lstStyle>
          <a:p>
            <a:endParaRPr lang="en-GB"/>
          </a:p>
        </p:txBody>
      </p:sp>
      <p:sp>
        <p:nvSpPr>
          <p:cNvPr id="114" name="Espace réservé du texte 24">
            <a:extLst>
              <a:ext uri="{FF2B5EF4-FFF2-40B4-BE49-F238E27FC236}">
                <a16:creationId xmlns:a16="http://schemas.microsoft.com/office/drawing/2014/main" id="{E025321B-E75B-6A4D-A867-3878753CDF31}"/>
              </a:ext>
            </a:extLst>
          </p:cNvPr>
          <p:cNvSpPr>
            <a:spLocks noGrp="1"/>
          </p:cNvSpPr>
          <p:nvPr>
            <p:ph type="body" sz="quarter" idx="110" hasCustomPrompt="1"/>
          </p:nvPr>
        </p:nvSpPr>
        <p:spPr>
          <a:xfrm>
            <a:off x="9680483" y="4567187"/>
            <a:ext cx="1290946" cy="596195"/>
          </a:xfrm>
        </p:spPr>
        <p:txBody>
          <a:bodyPr anchor="t"/>
          <a:lstStyle>
            <a:lvl1pPr algn="ctr">
              <a:lnSpc>
                <a:spcPct val="80000"/>
              </a:lnSpc>
              <a:defRPr sz="105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en-GB" dirty="0" err="1"/>
              <a:t>Fonction</a:t>
            </a:r>
            <a:endParaRPr lang="en-GB" dirty="0"/>
          </a:p>
        </p:txBody>
      </p:sp>
      <p:sp>
        <p:nvSpPr>
          <p:cNvPr id="2" name="Espace réservé du pied de page 1">
            <a:extLst>
              <a:ext uri="{FF2B5EF4-FFF2-40B4-BE49-F238E27FC236}">
                <a16:creationId xmlns:a16="http://schemas.microsoft.com/office/drawing/2014/main" id="{C95A65DD-03C0-7C47-B878-5F66E82C3623}"/>
              </a:ext>
            </a:extLst>
          </p:cNvPr>
          <p:cNvSpPr>
            <a:spLocks noGrp="1"/>
          </p:cNvSpPr>
          <p:nvPr>
            <p:ph type="ftr" sz="quarter" idx="111"/>
          </p:nvPr>
        </p:nvSpPr>
        <p:spPr/>
        <p:txBody>
          <a:bodyPr/>
          <a:lstStyle/>
          <a:p>
            <a:r>
              <a:rPr lang="en-GB"/>
              <a:t>ABBL/CSSF Retail Banking Survey 2022</a:t>
            </a:r>
          </a:p>
        </p:txBody>
      </p:sp>
    </p:spTree>
    <p:extLst>
      <p:ext uri="{BB962C8B-B14F-4D97-AF65-F5344CB8AC3E}">
        <p14:creationId xmlns:p14="http://schemas.microsoft.com/office/powerpoint/2010/main" val="365703552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30_Deux contenus">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80A0AC27-4115-5043-9AB9-6833E49946E2}"/>
              </a:ext>
            </a:extLst>
          </p:cNvPr>
          <p:cNvSpPr>
            <a:spLocks noGrp="1"/>
          </p:cNvSpPr>
          <p:nvPr>
            <p:ph type="title"/>
          </p:nvPr>
        </p:nvSpPr>
        <p:spPr/>
        <p:txBody>
          <a:bodyPr/>
          <a:lstStyle/>
          <a:p>
            <a:r>
              <a:rPr lang="fr-FR" dirty="0"/>
              <a:t>Modifiez le style du titre</a:t>
            </a:r>
            <a:endParaRPr lang="en-GB" dirty="0"/>
          </a:p>
        </p:txBody>
      </p:sp>
      <p:sp>
        <p:nvSpPr>
          <p:cNvPr id="5" name="Espace réservé de la date 4">
            <a:extLst>
              <a:ext uri="{FF2B5EF4-FFF2-40B4-BE49-F238E27FC236}">
                <a16:creationId xmlns:a16="http://schemas.microsoft.com/office/drawing/2014/main" id="{F36F1159-6DB5-7842-B1F2-75202C4D1295}"/>
              </a:ext>
            </a:extLst>
          </p:cNvPr>
          <p:cNvSpPr>
            <a:spLocks noGrp="1"/>
          </p:cNvSpPr>
          <p:nvPr>
            <p:ph type="dt" sz="half" idx="10"/>
          </p:nvPr>
        </p:nvSpPr>
        <p:spPr/>
        <p:txBody>
          <a:bodyPr/>
          <a:lstStyle/>
          <a:p>
            <a:fld id="{5ED0B52A-D778-C948-B640-1DF2E5F5CF0D}" type="datetime3">
              <a:rPr lang="en-US" smtClean="0"/>
              <a:t>3 February 2023</a:t>
            </a:fld>
            <a:endParaRPr lang="en-GB"/>
          </a:p>
        </p:txBody>
      </p:sp>
      <p:sp>
        <p:nvSpPr>
          <p:cNvPr id="7" name="Espace réservé du numéro de diapositive 6">
            <a:extLst>
              <a:ext uri="{FF2B5EF4-FFF2-40B4-BE49-F238E27FC236}">
                <a16:creationId xmlns:a16="http://schemas.microsoft.com/office/drawing/2014/main" id="{D2983A78-C0FC-034C-BAAE-DA1E66B42F6E}"/>
              </a:ext>
            </a:extLst>
          </p:cNvPr>
          <p:cNvSpPr>
            <a:spLocks noGrp="1"/>
          </p:cNvSpPr>
          <p:nvPr>
            <p:ph type="sldNum" sz="quarter" idx="12"/>
          </p:nvPr>
        </p:nvSpPr>
        <p:spPr/>
        <p:txBody>
          <a:bodyPr/>
          <a:lstStyle/>
          <a:p>
            <a:fld id="{63C84FDE-C46A-0A4F-9E5D-2290291784CD}" type="slidenum">
              <a:rPr lang="en-GB" smtClean="0"/>
              <a:t>‹#›</a:t>
            </a:fld>
            <a:endParaRPr lang="en-GB"/>
          </a:p>
        </p:txBody>
      </p:sp>
      <p:sp>
        <p:nvSpPr>
          <p:cNvPr id="15" name="Espace réservé du texte 24">
            <a:extLst>
              <a:ext uri="{FF2B5EF4-FFF2-40B4-BE49-F238E27FC236}">
                <a16:creationId xmlns:a16="http://schemas.microsoft.com/office/drawing/2014/main" id="{31DAAA12-781A-0C4A-8540-35CDC648FCBE}"/>
              </a:ext>
            </a:extLst>
          </p:cNvPr>
          <p:cNvSpPr>
            <a:spLocks noGrp="1"/>
          </p:cNvSpPr>
          <p:nvPr>
            <p:ph type="body" sz="quarter" idx="77"/>
          </p:nvPr>
        </p:nvSpPr>
        <p:spPr>
          <a:xfrm>
            <a:off x="4656138" y="1808162"/>
            <a:ext cx="2880000" cy="3510000"/>
          </a:xfrm>
          <a:prstGeom prst="roundRect">
            <a:avLst>
              <a:gd name="adj" fmla="val 14449"/>
            </a:avLst>
          </a:prstGeom>
          <a:noFill/>
          <a:ln w="6350">
            <a:solidFill>
              <a:srgbClr val="001E6F"/>
            </a:solidFill>
          </a:ln>
        </p:spPr>
        <p:txBody>
          <a:bodyPr lIns="180000" tIns="144000" rIns="180000" bIns="144000" anchor="t" anchorCtr="0"/>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sp>
        <p:nvSpPr>
          <p:cNvPr id="3" name="Espace réservé du pied de page 2">
            <a:extLst>
              <a:ext uri="{FF2B5EF4-FFF2-40B4-BE49-F238E27FC236}">
                <a16:creationId xmlns:a16="http://schemas.microsoft.com/office/drawing/2014/main" id="{95D379E9-99BA-BF4A-9D9C-78D1B59460AC}"/>
              </a:ext>
            </a:extLst>
          </p:cNvPr>
          <p:cNvSpPr>
            <a:spLocks noGrp="1"/>
          </p:cNvSpPr>
          <p:nvPr>
            <p:ph type="ftr" sz="quarter" idx="79"/>
          </p:nvPr>
        </p:nvSpPr>
        <p:spPr/>
        <p:txBody>
          <a:bodyPr/>
          <a:lstStyle/>
          <a:p>
            <a:r>
              <a:rPr lang="en-GB"/>
              <a:t>ABBL/CSSF Retail Banking Survey 2022</a:t>
            </a:r>
          </a:p>
        </p:txBody>
      </p:sp>
      <p:sp>
        <p:nvSpPr>
          <p:cNvPr id="9" name="Espace réservé du texte 24">
            <a:extLst>
              <a:ext uri="{FF2B5EF4-FFF2-40B4-BE49-F238E27FC236}">
                <a16:creationId xmlns:a16="http://schemas.microsoft.com/office/drawing/2014/main" id="{31FDC0FA-D71C-1C41-B2B1-D5AF25E057A7}"/>
              </a:ext>
            </a:extLst>
          </p:cNvPr>
          <p:cNvSpPr>
            <a:spLocks noGrp="1"/>
          </p:cNvSpPr>
          <p:nvPr>
            <p:ph type="body" sz="quarter" idx="80"/>
          </p:nvPr>
        </p:nvSpPr>
        <p:spPr>
          <a:xfrm>
            <a:off x="876163" y="1808162"/>
            <a:ext cx="2880000" cy="3510000"/>
          </a:xfrm>
          <a:prstGeom prst="roundRect">
            <a:avLst>
              <a:gd name="adj" fmla="val 14449"/>
            </a:avLst>
          </a:prstGeom>
          <a:noFill/>
          <a:ln w="6350">
            <a:solidFill>
              <a:srgbClr val="001E6F"/>
            </a:solidFill>
          </a:ln>
        </p:spPr>
        <p:txBody>
          <a:bodyPr lIns="180000" tIns="144000" rIns="180000" bIns="144000" anchor="t" anchorCtr="0"/>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sp>
        <p:nvSpPr>
          <p:cNvPr id="10" name="Espace réservé du texte 24">
            <a:extLst>
              <a:ext uri="{FF2B5EF4-FFF2-40B4-BE49-F238E27FC236}">
                <a16:creationId xmlns:a16="http://schemas.microsoft.com/office/drawing/2014/main" id="{E40E386F-FA51-5E46-8BAD-899411EAC795}"/>
              </a:ext>
            </a:extLst>
          </p:cNvPr>
          <p:cNvSpPr>
            <a:spLocks noGrp="1"/>
          </p:cNvSpPr>
          <p:nvPr>
            <p:ph type="body" sz="quarter" idx="81"/>
          </p:nvPr>
        </p:nvSpPr>
        <p:spPr>
          <a:xfrm>
            <a:off x="8437288" y="1808162"/>
            <a:ext cx="2880000" cy="3510000"/>
          </a:xfrm>
          <a:prstGeom prst="roundRect">
            <a:avLst>
              <a:gd name="adj" fmla="val 14449"/>
            </a:avLst>
          </a:prstGeom>
          <a:noFill/>
          <a:ln w="6350">
            <a:solidFill>
              <a:srgbClr val="001E6F"/>
            </a:solidFill>
          </a:ln>
        </p:spPr>
        <p:txBody>
          <a:bodyPr lIns="180000" tIns="144000" rIns="180000" bIns="144000" anchor="t" anchorCtr="0"/>
          <a:lstStyle>
            <a:lvl1pPr algn="l">
              <a:lnSpc>
                <a:spcPct val="100000"/>
              </a:lnSpc>
              <a:defRPr sz="1400" b="0" i="0">
                <a:solidFill>
                  <a:schemeClr val="tx1"/>
                </a:solidFill>
                <a:latin typeface="Calibri Light" panose="020F0302020204030204" pitchFamily="34" charset="0"/>
                <a:cs typeface="Calibri Light" panose="020F0302020204030204" pitchFamily="34" charset="0"/>
              </a:defRPr>
            </a:lvl1pPr>
            <a:lvl3pPr algn="ctr">
              <a:defRPr lang="en-GB" dirty="0"/>
            </a:lvl3pPr>
          </a:lstStyle>
          <a:p>
            <a:pPr lvl="0"/>
            <a:r>
              <a:rPr lang="fr-FR" dirty="0"/>
              <a:t>Cliquez pour modifier</a:t>
            </a:r>
            <a:endParaRPr lang="en-GB" dirty="0"/>
          </a:p>
        </p:txBody>
      </p:sp>
    </p:spTree>
    <p:extLst>
      <p:ext uri="{BB962C8B-B14F-4D97-AF65-F5344CB8AC3E}">
        <p14:creationId xmlns:p14="http://schemas.microsoft.com/office/powerpoint/2010/main" val="426571293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dirty="0"/>
              <a:t>Click to edit master title style</a:t>
            </a:r>
          </a:p>
        </p:txBody>
      </p:sp>
      <p:sp>
        <p:nvSpPr>
          <p:cNvPr id="7" name="Slide Number Placeholder 5">
            <a:extLst>
              <a:ext uri="{FF2B5EF4-FFF2-40B4-BE49-F238E27FC236}">
                <a16:creationId xmlns:a16="http://schemas.microsoft.com/office/drawing/2014/main" id="{5AB7E9DB-27A4-45F7-9D9A-5C4315885748}"/>
              </a:ext>
            </a:extLst>
          </p:cNvPr>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pPr/>
              <a:t>‹#›</a:t>
            </a:fld>
            <a:endParaRPr lang="en-GB" dirty="0"/>
          </a:p>
        </p:txBody>
      </p:sp>
    </p:spTree>
    <p:extLst>
      <p:ext uri="{BB962C8B-B14F-4D97-AF65-F5344CB8AC3E}">
        <p14:creationId xmlns:p14="http://schemas.microsoft.com/office/powerpoint/2010/main" val="4187804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5.xml"/><Relationship Id="rId13" Type="http://schemas.openxmlformats.org/officeDocument/2006/relationships/slideLayout" Target="../slideLayouts/slideLayout30.xml"/><Relationship Id="rId18" Type="http://schemas.openxmlformats.org/officeDocument/2006/relationships/theme" Target="../theme/theme2.xml"/><Relationship Id="rId3" Type="http://schemas.openxmlformats.org/officeDocument/2006/relationships/slideLayout" Target="../slideLayouts/slideLayout20.xml"/><Relationship Id="rId7" Type="http://schemas.openxmlformats.org/officeDocument/2006/relationships/slideLayout" Target="../slideLayouts/slideLayout24.xml"/><Relationship Id="rId12" Type="http://schemas.openxmlformats.org/officeDocument/2006/relationships/slideLayout" Target="../slideLayouts/slideLayout29.xml"/><Relationship Id="rId17" Type="http://schemas.openxmlformats.org/officeDocument/2006/relationships/slideLayout" Target="../slideLayouts/slideLayout34.xml"/><Relationship Id="rId2" Type="http://schemas.openxmlformats.org/officeDocument/2006/relationships/slideLayout" Target="../slideLayouts/slideLayout19.xml"/><Relationship Id="rId16" Type="http://schemas.openxmlformats.org/officeDocument/2006/relationships/slideLayout" Target="../slideLayouts/slideLayout33.xml"/><Relationship Id="rId1" Type="http://schemas.openxmlformats.org/officeDocument/2006/relationships/slideLayout" Target="../slideLayouts/slideLayout18.xml"/><Relationship Id="rId6" Type="http://schemas.openxmlformats.org/officeDocument/2006/relationships/slideLayout" Target="../slideLayouts/slideLayout23.xml"/><Relationship Id="rId11" Type="http://schemas.openxmlformats.org/officeDocument/2006/relationships/slideLayout" Target="../slideLayouts/slideLayout28.xml"/><Relationship Id="rId5" Type="http://schemas.openxmlformats.org/officeDocument/2006/relationships/slideLayout" Target="../slideLayouts/slideLayout22.xml"/><Relationship Id="rId15" Type="http://schemas.openxmlformats.org/officeDocument/2006/relationships/slideLayout" Target="../slideLayouts/slideLayout32.xml"/><Relationship Id="rId10" Type="http://schemas.openxmlformats.org/officeDocument/2006/relationships/slideLayout" Target="../slideLayouts/slideLayout27.xml"/><Relationship Id="rId4" Type="http://schemas.openxmlformats.org/officeDocument/2006/relationships/slideLayout" Target="../slideLayouts/slideLayout21.xml"/><Relationship Id="rId9" Type="http://schemas.openxmlformats.org/officeDocument/2006/relationships/slideLayout" Target="../slideLayouts/slideLayout26.xml"/><Relationship Id="rId14" Type="http://schemas.openxmlformats.org/officeDocument/2006/relationships/slideLayout" Target="../slideLayouts/slideLayout3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slideLayout" Target="../slideLayouts/slideLayout52.xml"/><Relationship Id="rId26" Type="http://schemas.openxmlformats.org/officeDocument/2006/relationships/slideLayout" Target="../slideLayouts/slideLayout60.xml"/><Relationship Id="rId3" Type="http://schemas.openxmlformats.org/officeDocument/2006/relationships/slideLayout" Target="../slideLayouts/slideLayout37.xml"/><Relationship Id="rId21" Type="http://schemas.openxmlformats.org/officeDocument/2006/relationships/slideLayout" Target="../slideLayouts/slideLayout55.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5" Type="http://schemas.openxmlformats.org/officeDocument/2006/relationships/slideLayout" Target="../slideLayouts/slideLayout59.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20" Type="http://schemas.openxmlformats.org/officeDocument/2006/relationships/slideLayout" Target="../slideLayouts/slideLayout54.xml"/><Relationship Id="rId29" Type="http://schemas.openxmlformats.org/officeDocument/2006/relationships/theme" Target="../theme/theme3.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24" Type="http://schemas.openxmlformats.org/officeDocument/2006/relationships/slideLayout" Target="../slideLayouts/slideLayout58.xml"/><Relationship Id="rId32" Type="http://schemas.openxmlformats.org/officeDocument/2006/relationships/image" Target="../media/image9.png"/><Relationship Id="rId5" Type="http://schemas.openxmlformats.org/officeDocument/2006/relationships/slideLayout" Target="../slideLayouts/slideLayout39.xml"/><Relationship Id="rId15" Type="http://schemas.openxmlformats.org/officeDocument/2006/relationships/slideLayout" Target="../slideLayouts/slideLayout49.xml"/><Relationship Id="rId23" Type="http://schemas.openxmlformats.org/officeDocument/2006/relationships/slideLayout" Target="../slideLayouts/slideLayout57.xml"/><Relationship Id="rId28" Type="http://schemas.openxmlformats.org/officeDocument/2006/relationships/slideLayout" Target="../slideLayouts/slideLayout62.xml"/><Relationship Id="rId10" Type="http://schemas.openxmlformats.org/officeDocument/2006/relationships/slideLayout" Target="../slideLayouts/slideLayout44.xml"/><Relationship Id="rId19" Type="http://schemas.openxmlformats.org/officeDocument/2006/relationships/slideLayout" Target="../slideLayouts/slideLayout53.xml"/><Relationship Id="rId31" Type="http://schemas.openxmlformats.org/officeDocument/2006/relationships/image" Target="../media/image3.emf"/><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 Id="rId22" Type="http://schemas.openxmlformats.org/officeDocument/2006/relationships/slideLayout" Target="../slideLayouts/slideLayout56.xml"/><Relationship Id="rId27" Type="http://schemas.openxmlformats.org/officeDocument/2006/relationships/slideLayout" Target="../slideLayouts/slideLayout61.xml"/><Relationship Id="rId30" Type="http://schemas.openxmlformats.org/officeDocument/2006/relationships/image" Target="../media/image8.emf"/></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2/3/23</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 id="2147483668" r:id="rId17"/>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30000"/>
          </a:scheme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D03B9F3-531D-2C4C-8E3C-A7B07C0E22FB}"/>
              </a:ext>
            </a:extLst>
          </p:cNvPr>
          <p:cNvSpPr>
            <a:spLocks noGrp="1"/>
          </p:cNvSpPr>
          <p:nvPr>
            <p:ph type="title"/>
          </p:nvPr>
        </p:nvSpPr>
        <p:spPr>
          <a:xfrm>
            <a:off x="874713" y="723207"/>
            <a:ext cx="10442576" cy="609398"/>
          </a:xfrm>
          <a:prstGeom prst="rect">
            <a:avLst/>
          </a:prstGeom>
        </p:spPr>
        <p:txBody>
          <a:bodyPr vert="horz" wrap="square" lIns="0" tIns="0" rIns="0" bIns="0" rtlCol="0" anchor="ctr">
            <a:spAutoFit/>
          </a:bodyPr>
          <a:lstStyle/>
          <a:p>
            <a:r>
              <a:rPr lang="fr-FR" dirty="0"/>
              <a:t>Modifiez le style du titre</a:t>
            </a:r>
            <a:endParaRPr lang="en-GB" dirty="0"/>
          </a:p>
        </p:txBody>
      </p:sp>
      <p:sp>
        <p:nvSpPr>
          <p:cNvPr id="3" name="Espace réservé du texte 2">
            <a:extLst>
              <a:ext uri="{FF2B5EF4-FFF2-40B4-BE49-F238E27FC236}">
                <a16:creationId xmlns:a16="http://schemas.microsoft.com/office/drawing/2014/main" id="{37A49F85-49A6-8E4E-AC6E-0E817DCC3921}"/>
              </a:ext>
            </a:extLst>
          </p:cNvPr>
          <p:cNvSpPr>
            <a:spLocks noGrp="1"/>
          </p:cNvSpPr>
          <p:nvPr>
            <p:ph type="body" idx="1"/>
          </p:nvPr>
        </p:nvSpPr>
        <p:spPr>
          <a:xfrm>
            <a:off x="874712" y="1825625"/>
            <a:ext cx="10442577" cy="2228687"/>
          </a:xfrm>
          <a:prstGeom prst="rect">
            <a:avLst/>
          </a:prstGeom>
        </p:spPr>
        <p:txBody>
          <a:bodyPr vert="horz" wrap="square" lIns="0" tIns="0" rIns="0" bIns="0" rtlCol="0">
            <a:sp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GB" dirty="0"/>
          </a:p>
        </p:txBody>
      </p:sp>
    </p:spTree>
    <p:extLst>
      <p:ext uri="{BB962C8B-B14F-4D97-AF65-F5344CB8AC3E}">
        <p14:creationId xmlns:p14="http://schemas.microsoft.com/office/powerpoint/2010/main" val="29550014"/>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 id="2147483686" r:id="rId12"/>
    <p:sldLayoutId id="2147483687" r:id="rId13"/>
    <p:sldLayoutId id="2147483688" r:id="rId14"/>
    <p:sldLayoutId id="2147483689" r:id="rId15"/>
    <p:sldLayoutId id="2147483690" r:id="rId16"/>
    <p:sldLayoutId id="2147483691" r:id="rId17"/>
  </p:sldLayoutIdLst>
  <p:hf hdr="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0" indent="0" algn="l" defTabSz="914400" rtl="0" eaLnBrk="1" latinLnBrk="0" hangingPunct="1">
        <a:lnSpc>
          <a:spcPct val="120000"/>
        </a:lnSpc>
        <a:spcBef>
          <a:spcPts val="1000"/>
        </a:spcBef>
        <a:buFont typeface="Arial" panose="020B0604020202020204" pitchFamily="34" charset="0"/>
        <a:buNone/>
        <a:defRPr sz="2800" b="0" i="0" kern="1200">
          <a:solidFill>
            <a:schemeClr val="tx1"/>
          </a:solidFill>
          <a:latin typeface="Calibri" panose="020F0502020204030204" pitchFamily="34" charset="0"/>
          <a:ea typeface="+mn-ea"/>
          <a:cs typeface="Calibri" panose="020F0502020204030204" pitchFamily="34" charset="0"/>
        </a:defRPr>
      </a:lvl1pPr>
      <a:lvl2pPr marL="457200" indent="0" algn="l" defTabSz="914400" rtl="0" eaLnBrk="1" latinLnBrk="0" hangingPunct="1">
        <a:lnSpc>
          <a:spcPct val="120000"/>
        </a:lnSpc>
        <a:spcBef>
          <a:spcPts val="500"/>
        </a:spcBef>
        <a:buFont typeface="Arial" panose="020B0604020202020204" pitchFamily="34" charset="0"/>
        <a:buNone/>
        <a:defRPr sz="2400" b="0" i="0" kern="1200">
          <a:solidFill>
            <a:schemeClr val="tx1"/>
          </a:solidFill>
          <a:latin typeface="Calibri" panose="020F0502020204030204" pitchFamily="34" charset="0"/>
          <a:ea typeface="+mn-ea"/>
          <a:cs typeface="Calibri" panose="020F0502020204030204" pitchFamily="34" charset="0"/>
        </a:defRPr>
      </a:lvl2pPr>
      <a:lvl3pPr marL="914400" indent="0" algn="l" defTabSz="914400" rtl="0" eaLnBrk="1" latinLnBrk="0" hangingPunct="1">
        <a:lnSpc>
          <a:spcPct val="120000"/>
        </a:lnSpc>
        <a:spcBef>
          <a:spcPts val="500"/>
        </a:spcBef>
        <a:buFont typeface="Arial" panose="020B0604020202020204" pitchFamily="34" charset="0"/>
        <a:buNone/>
        <a:defRPr sz="2000" b="0" i="0" kern="1200">
          <a:solidFill>
            <a:schemeClr val="tx1"/>
          </a:solidFill>
          <a:latin typeface="Calibri" panose="020F0502020204030204" pitchFamily="34" charset="0"/>
          <a:ea typeface="+mn-ea"/>
          <a:cs typeface="Calibri" panose="020F0502020204030204" pitchFamily="34" charset="0"/>
        </a:defRPr>
      </a:lvl3pPr>
      <a:lvl4pPr marL="1371600" indent="0" algn="l" defTabSz="914400" rtl="0" eaLnBrk="1" latinLnBrk="0" hangingPunct="1">
        <a:lnSpc>
          <a:spcPct val="12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4pPr>
      <a:lvl5pPr marL="1828800" indent="0" algn="l" defTabSz="914400" rtl="0" eaLnBrk="1" latinLnBrk="0" hangingPunct="1">
        <a:lnSpc>
          <a:spcPct val="120000"/>
        </a:lnSpc>
        <a:spcBef>
          <a:spcPts val="500"/>
        </a:spcBef>
        <a:buFont typeface="Arial" panose="020B0604020202020204" pitchFamily="34" charset="0"/>
        <a:buNone/>
        <a:defRPr sz="1800" b="0" i="0" kern="1200">
          <a:solidFill>
            <a:schemeClr val="tx1"/>
          </a:solidFill>
          <a:latin typeface="Calibri" panose="020F0502020204030204" pitchFamily="34" charset="0"/>
          <a:ea typeface="+mn-ea"/>
          <a:cs typeface="Calibri" panose="020F05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557">
          <p15:clr>
            <a:srgbClr val="F26B43"/>
          </p15:clr>
        </p15:guide>
        <p15:guide id="4" pos="4123">
          <p15:clr>
            <a:srgbClr val="F26B43"/>
          </p15:clr>
        </p15:guide>
        <p15:guide id="5" pos="2933">
          <p15:clr>
            <a:srgbClr val="F26B43"/>
          </p15:clr>
        </p15:guide>
        <p15:guide id="6" pos="2650">
          <p15:clr>
            <a:srgbClr val="F26B43"/>
          </p15:clr>
        </p15:guide>
        <p15:guide id="7" pos="2366">
          <p15:clr>
            <a:srgbClr val="F26B43"/>
          </p15:clr>
        </p15:guide>
        <p15:guide id="8" pos="1741">
          <p15:clr>
            <a:srgbClr val="F26B43"/>
          </p15:clr>
        </p15:guide>
        <p15:guide id="9" pos="1459">
          <p15:clr>
            <a:srgbClr val="F26B43"/>
          </p15:clr>
        </p15:guide>
        <p15:guide id="10" pos="1175">
          <p15:clr>
            <a:srgbClr val="F26B43"/>
          </p15:clr>
        </p15:guide>
        <p15:guide id="11" pos="551">
          <p15:clr>
            <a:srgbClr val="F26B43"/>
          </p15:clr>
        </p15:guide>
        <p15:guide id="12" pos="211">
          <p15:clr>
            <a:srgbClr val="F26B43"/>
          </p15:clr>
        </p15:guide>
        <p15:guide id="13" pos="4747">
          <p15:clr>
            <a:srgbClr val="F26B43"/>
          </p15:clr>
        </p15:guide>
        <p15:guide id="14" pos="5030">
          <p15:clr>
            <a:srgbClr val="F26B43"/>
          </p15:clr>
        </p15:guide>
        <p15:guide id="15" pos="5314">
          <p15:clr>
            <a:srgbClr val="F26B43"/>
          </p15:clr>
        </p15:guide>
        <p15:guide id="16" pos="5937">
          <p15:clr>
            <a:srgbClr val="F26B43"/>
          </p15:clr>
        </p15:guide>
        <p15:guide id="17" pos="6221">
          <p15:clr>
            <a:srgbClr val="F26B43"/>
          </p15:clr>
        </p15:guide>
        <p15:guide id="18" pos="6505">
          <p15:clr>
            <a:srgbClr val="F26B43"/>
          </p15:clr>
        </p15:guide>
        <p15:guide id="19" pos="7129">
          <p15:clr>
            <a:srgbClr val="F26B43"/>
          </p15:clr>
        </p15:guide>
        <p15:guide id="20" pos="7469">
          <p15:clr>
            <a:srgbClr val="F26B43"/>
          </p15:clr>
        </p15:guide>
        <p15:guide id="21" orient="horz" pos="2387">
          <p15:clr>
            <a:srgbClr val="F26B43"/>
          </p15:clr>
        </p15:guide>
        <p15:guide id="22" orient="horz" pos="232">
          <p15:clr>
            <a:srgbClr val="F26B43"/>
          </p15:clr>
        </p15:guide>
        <p15:guide id="23" orient="horz" pos="1139">
          <p15:clr>
            <a:srgbClr val="F26B43"/>
          </p15:clr>
        </p15:guide>
        <p15:guide id="24" orient="horz" pos="630">
          <p15:clr>
            <a:srgbClr val="F26B43"/>
          </p15:clr>
        </p15:guide>
        <p15:guide id="25" orient="horz" pos="3702">
          <p15:clr>
            <a:srgbClr val="F26B43"/>
          </p15:clr>
        </p15:guide>
        <p15:guide id="26" orient="horz" pos="3861">
          <p15:clr>
            <a:srgbClr val="F26B43"/>
          </p15:clr>
        </p15:guide>
        <p15:guide id="27" orient="horz" pos="4088">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alpha val="30000"/>
          </a:schemeClr>
        </a:solidFill>
        <a:effectLst/>
      </p:bgPr>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FD03B9F3-531D-2C4C-8E3C-A7B07C0E22FB}"/>
              </a:ext>
            </a:extLst>
          </p:cNvPr>
          <p:cNvSpPr>
            <a:spLocks noGrp="1"/>
          </p:cNvSpPr>
          <p:nvPr>
            <p:ph type="title"/>
          </p:nvPr>
        </p:nvSpPr>
        <p:spPr>
          <a:xfrm>
            <a:off x="874713" y="494159"/>
            <a:ext cx="6661150" cy="553998"/>
          </a:xfrm>
          <a:prstGeom prst="rect">
            <a:avLst/>
          </a:prstGeom>
        </p:spPr>
        <p:txBody>
          <a:bodyPr vert="horz" wrap="square" lIns="0" tIns="0" rIns="0" bIns="0" rtlCol="0" anchor="b" anchorCtr="0">
            <a:spAutoFit/>
          </a:bodyPr>
          <a:lstStyle/>
          <a:p>
            <a:r>
              <a:rPr lang="en-GB" dirty="0"/>
              <a:t>          </a:t>
            </a:r>
          </a:p>
        </p:txBody>
      </p:sp>
      <p:sp>
        <p:nvSpPr>
          <p:cNvPr id="3" name="Espace réservé du texte 2">
            <a:extLst>
              <a:ext uri="{FF2B5EF4-FFF2-40B4-BE49-F238E27FC236}">
                <a16:creationId xmlns:a16="http://schemas.microsoft.com/office/drawing/2014/main" id="{37A49F85-49A6-8E4E-AC6E-0E817DCC3921}"/>
              </a:ext>
            </a:extLst>
          </p:cNvPr>
          <p:cNvSpPr>
            <a:spLocks noGrp="1"/>
          </p:cNvSpPr>
          <p:nvPr>
            <p:ph type="body" idx="1"/>
          </p:nvPr>
        </p:nvSpPr>
        <p:spPr>
          <a:xfrm>
            <a:off x="874713" y="1825625"/>
            <a:ext cx="10442576" cy="4051300"/>
          </a:xfrm>
          <a:prstGeom prst="rect">
            <a:avLst/>
          </a:prstGeom>
        </p:spPr>
        <p:txBody>
          <a:bodyPr vert="horz" wrap="square" lIns="0" tIns="0" rIns="0" bIns="0" rtlCol="0">
            <a:noAutofit/>
          </a:bodyPr>
          <a:lstStyle/>
          <a:p>
            <a:pPr lvl="0"/>
            <a:r>
              <a:rPr lang="fr-FR" dirty="0"/>
              <a:t>Cliquez pour modifier les styles du texte du masque</a:t>
            </a:r>
          </a:p>
          <a:p>
            <a:pPr lvl="1"/>
            <a:r>
              <a:rPr lang="fr-FR" dirty="0"/>
              <a:t>Deuxième niveau</a:t>
            </a:r>
          </a:p>
          <a:p>
            <a:pPr lvl="2"/>
            <a:r>
              <a:rPr lang="fr-FR" dirty="0"/>
              <a:t>Troisième niveau</a:t>
            </a:r>
          </a:p>
          <a:p>
            <a:pPr lvl="3"/>
            <a:r>
              <a:rPr lang="fr-FR" dirty="0"/>
              <a:t>Quatrième niveau</a:t>
            </a:r>
          </a:p>
          <a:p>
            <a:pPr lvl="4"/>
            <a:r>
              <a:rPr lang="fr-FR" dirty="0"/>
              <a:t>Cinquième niveau</a:t>
            </a:r>
            <a:endParaRPr lang="en-GB" dirty="0"/>
          </a:p>
        </p:txBody>
      </p:sp>
      <p:sp>
        <p:nvSpPr>
          <p:cNvPr id="4" name="Espace réservé de la date 3">
            <a:extLst>
              <a:ext uri="{FF2B5EF4-FFF2-40B4-BE49-F238E27FC236}">
                <a16:creationId xmlns:a16="http://schemas.microsoft.com/office/drawing/2014/main" id="{89DCE253-4105-2740-8470-51EF679FD5D0}"/>
              </a:ext>
            </a:extLst>
          </p:cNvPr>
          <p:cNvSpPr>
            <a:spLocks noGrp="1"/>
          </p:cNvSpPr>
          <p:nvPr>
            <p:ph type="dt" sz="half" idx="2"/>
          </p:nvPr>
        </p:nvSpPr>
        <p:spPr>
          <a:xfrm>
            <a:off x="10326688" y="6489700"/>
            <a:ext cx="990600" cy="368299"/>
          </a:xfrm>
          <a:prstGeom prst="rect">
            <a:avLst/>
          </a:prstGeom>
        </p:spPr>
        <p:txBody>
          <a:bodyPr vert="horz" lIns="0" tIns="0" rIns="0" bIns="0" rtlCol="0" anchor="ctr">
            <a:noAutofit/>
          </a:bodyPr>
          <a:lstStyle>
            <a:lvl1pPr algn="r">
              <a:defRPr sz="1000" b="0" i="0">
                <a:solidFill>
                  <a:schemeClr val="tx1"/>
                </a:solidFill>
                <a:latin typeface="Calibri Light" panose="020F0302020204030204" pitchFamily="34" charset="0"/>
                <a:cs typeface="Calibri Light" panose="020F0302020204030204" pitchFamily="34" charset="0"/>
              </a:defRPr>
            </a:lvl1pPr>
          </a:lstStyle>
          <a:p>
            <a:fld id="{FFB29EA5-FC7E-CB42-AC7B-72D8A67C5D7A}" type="datetime3">
              <a:rPr lang="en-US" smtClean="0"/>
              <a:t>3 February 2023</a:t>
            </a:fld>
            <a:endParaRPr lang="en-GB" dirty="0"/>
          </a:p>
        </p:txBody>
      </p:sp>
      <p:sp>
        <p:nvSpPr>
          <p:cNvPr id="6" name="Espace réservé du numéro de diapositive 5">
            <a:extLst>
              <a:ext uri="{FF2B5EF4-FFF2-40B4-BE49-F238E27FC236}">
                <a16:creationId xmlns:a16="http://schemas.microsoft.com/office/drawing/2014/main" id="{4C78DB69-BA98-344A-8146-EE698FD5C13C}"/>
              </a:ext>
            </a:extLst>
          </p:cNvPr>
          <p:cNvSpPr>
            <a:spLocks noGrp="1"/>
          </p:cNvSpPr>
          <p:nvPr>
            <p:ph type="sldNum" sz="quarter" idx="4"/>
          </p:nvPr>
        </p:nvSpPr>
        <p:spPr>
          <a:xfrm>
            <a:off x="11317288" y="6489700"/>
            <a:ext cx="539750" cy="368299"/>
          </a:xfrm>
          <a:prstGeom prst="rect">
            <a:avLst/>
          </a:prstGeom>
        </p:spPr>
        <p:txBody>
          <a:bodyPr vert="horz" lIns="0" tIns="0" rIns="0" bIns="0" rtlCol="0" anchor="ctr">
            <a:noAutofit/>
          </a:bodyPr>
          <a:lstStyle>
            <a:lvl1pPr algn="r">
              <a:defRPr sz="1000" b="0" i="0">
                <a:solidFill>
                  <a:schemeClr val="tx1"/>
                </a:solidFill>
                <a:latin typeface="Calibri Light" panose="020F0302020204030204" pitchFamily="34" charset="0"/>
                <a:cs typeface="Calibri Light" panose="020F0302020204030204" pitchFamily="34" charset="0"/>
              </a:defRPr>
            </a:lvl1pPr>
          </a:lstStyle>
          <a:p>
            <a:fld id="{63C84FDE-C46A-0A4F-9E5D-2290291784CD}" type="slidenum">
              <a:rPr lang="en-GB" smtClean="0"/>
              <a:pPr/>
              <a:t>‹#›</a:t>
            </a:fld>
            <a:endParaRPr lang="en-GB" dirty="0"/>
          </a:p>
        </p:txBody>
      </p:sp>
      <p:sp>
        <p:nvSpPr>
          <p:cNvPr id="9" name="Rectangle 8">
            <a:extLst>
              <a:ext uri="{FF2B5EF4-FFF2-40B4-BE49-F238E27FC236}">
                <a16:creationId xmlns:a16="http://schemas.microsoft.com/office/drawing/2014/main" id="{9B746D68-3C7B-5F4F-8F38-E58935DCE14F}"/>
              </a:ext>
            </a:extLst>
          </p:cNvPr>
          <p:cNvSpPr/>
          <p:nvPr userDrawn="1"/>
        </p:nvSpPr>
        <p:spPr>
          <a:xfrm>
            <a:off x="-1200" y="-2"/>
            <a:ext cx="12193200" cy="190801"/>
          </a:xfrm>
          <a:prstGeom prst="rect">
            <a:avLst/>
          </a:prstGeom>
          <a:solidFill>
            <a:srgbClr val="96CD3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ZoneTexte 11">
            <a:extLst>
              <a:ext uri="{FF2B5EF4-FFF2-40B4-BE49-F238E27FC236}">
                <a16:creationId xmlns:a16="http://schemas.microsoft.com/office/drawing/2014/main" id="{2F6455B4-B60D-7746-A516-10C420647D5A}"/>
              </a:ext>
            </a:extLst>
          </p:cNvPr>
          <p:cNvSpPr txBox="1"/>
          <p:nvPr userDrawn="1"/>
        </p:nvSpPr>
        <p:spPr>
          <a:xfrm>
            <a:off x="336162" y="6489700"/>
            <a:ext cx="539750" cy="368299"/>
          </a:xfrm>
          <a:prstGeom prst="rect">
            <a:avLst/>
          </a:prstGeom>
          <a:noFill/>
        </p:spPr>
        <p:txBody>
          <a:bodyPr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fr-LU" sz="1000" b="1" i="0" kern="1200">
                <a:solidFill>
                  <a:schemeClr val="tx1"/>
                </a:solidFill>
                <a:effectLst/>
                <a:latin typeface="Calibri" panose="020F0502020204030204" pitchFamily="34" charset="0"/>
                <a:ea typeface="+mn-ea"/>
                <a:cs typeface="Calibri" panose="020F0502020204030204" pitchFamily="34" charset="0"/>
              </a:rPr>
              <a:t>©2021 </a:t>
            </a:r>
          </a:p>
        </p:txBody>
      </p:sp>
      <p:sp>
        <p:nvSpPr>
          <p:cNvPr id="5" name="Espace réservé du pied de page 4">
            <a:extLst>
              <a:ext uri="{FF2B5EF4-FFF2-40B4-BE49-F238E27FC236}">
                <a16:creationId xmlns:a16="http://schemas.microsoft.com/office/drawing/2014/main" id="{7C033A44-7673-DC43-8D6F-2D662AC031B0}"/>
              </a:ext>
            </a:extLst>
          </p:cNvPr>
          <p:cNvSpPr>
            <a:spLocks noGrp="1"/>
          </p:cNvSpPr>
          <p:nvPr>
            <p:ph type="ftr" sz="quarter" idx="3"/>
          </p:nvPr>
        </p:nvSpPr>
        <p:spPr>
          <a:xfrm>
            <a:off x="1865313" y="6489284"/>
            <a:ext cx="4114800" cy="365125"/>
          </a:xfrm>
          <a:prstGeom prst="rect">
            <a:avLst/>
          </a:prstGeom>
        </p:spPr>
        <p:txBody>
          <a:bodyPr vert="horz" lIns="0" tIns="0" rIns="0" bIns="0" rtlCol="0" anchor="ctr"/>
          <a:lstStyle>
            <a:lvl1pPr algn="l">
              <a:defRPr sz="1000">
                <a:solidFill>
                  <a:schemeClr val="tx1"/>
                </a:solidFill>
              </a:defRPr>
            </a:lvl1pPr>
          </a:lstStyle>
          <a:p>
            <a:r>
              <a:rPr lang="en-GB"/>
              <a:t>ABBL/CSSF Retail Banking Survey 2022</a:t>
            </a:r>
            <a:endParaRPr lang="en-GB" dirty="0"/>
          </a:p>
        </p:txBody>
      </p:sp>
      <p:pic>
        <p:nvPicPr>
          <p:cNvPr id="11" name="Image 10">
            <a:extLst>
              <a:ext uri="{FF2B5EF4-FFF2-40B4-BE49-F238E27FC236}">
                <a16:creationId xmlns:a16="http://schemas.microsoft.com/office/drawing/2014/main" id="{8B86A823-78EF-834B-BE2C-1164721ED853}"/>
              </a:ext>
            </a:extLst>
          </p:cNvPr>
          <p:cNvPicPr>
            <a:picLocks noChangeAspect="1"/>
          </p:cNvPicPr>
          <p:nvPr userDrawn="1"/>
        </p:nvPicPr>
        <p:blipFill>
          <a:blip r:embed="rId30"/>
          <a:stretch>
            <a:fillRect/>
          </a:stretch>
        </p:blipFill>
        <p:spPr>
          <a:xfrm>
            <a:off x="739632" y="6625046"/>
            <a:ext cx="200571" cy="93600"/>
          </a:xfrm>
          <a:prstGeom prst="rect">
            <a:avLst/>
          </a:prstGeom>
        </p:spPr>
      </p:pic>
      <p:pic>
        <p:nvPicPr>
          <p:cNvPr id="13" name="Image 12">
            <a:extLst>
              <a:ext uri="{FF2B5EF4-FFF2-40B4-BE49-F238E27FC236}">
                <a16:creationId xmlns:a16="http://schemas.microsoft.com/office/drawing/2014/main" id="{A9DC13E1-6BEA-1344-8203-8A55A5CF1EA0}"/>
              </a:ext>
            </a:extLst>
          </p:cNvPr>
          <p:cNvPicPr>
            <a:picLocks noChangeAspect="1"/>
          </p:cNvPicPr>
          <p:nvPr userDrawn="1"/>
        </p:nvPicPr>
        <p:blipFill>
          <a:blip r:embed="rId31"/>
          <a:stretch>
            <a:fillRect/>
          </a:stretch>
        </p:blipFill>
        <p:spPr>
          <a:xfrm>
            <a:off x="9875838" y="368300"/>
            <a:ext cx="1351280" cy="675640"/>
          </a:xfrm>
          <a:prstGeom prst="rect">
            <a:avLst/>
          </a:prstGeom>
        </p:spPr>
      </p:pic>
      <p:pic>
        <p:nvPicPr>
          <p:cNvPr id="7" name="Picture 6">
            <a:extLst>
              <a:ext uri="{FF2B5EF4-FFF2-40B4-BE49-F238E27FC236}">
                <a16:creationId xmlns:a16="http://schemas.microsoft.com/office/drawing/2014/main" id="{B0B2805F-1F68-33CB-9285-09ACA7D84559}"/>
              </a:ext>
            </a:extLst>
          </p:cNvPr>
          <p:cNvPicPr>
            <a:picLocks noChangeAspect="1"/>
          </p:cNvPicPr>
          <p:nvPr userDrawn="1"/>
        </p:nvPicPr>
        <p:blipFill>
          <a:blip r:embed="rId32"/>
          <a:stretch>
            <a:fillRect/>
          </a:stretch>
        </p:blipFill>
        <p:spPr>
          <a:xfrm>
            <a:off x="157867" y="6489579"/>
            <a:ext cx="539751" cy="329628"/>
          </a:xfrm>
          <a:prstGeom prst="rect">
            <a:avLst/>
          </a:prstGeom>
        </p:spPr>
      </p:pic>
    </p:spTree>
    <p:extLst>
      <p:ext uri="{BB962C8B-B14F-4D97-AF65-F5344CB8AC3E}">
        <p14:creationId xmlns:p14="http://schemas.microsoft.com/office/powerpoint/2010/main" val="2948424793"/>
      </p:ext>
    </p:extLst>
  </p:cSld>
  <p:clrMap bg1="lt1" tx1="dk1" bg2="lt2" tx2="dk2" accent1="accent1" accent2="accent2" accent3="accent3" accent4="accent4" accent5="accent5" accent6="accent6" hlink="hlink" folHlink="folHlink"/>
  <p:sldLayoutIdLst>
    <p:sldLayoutId id="2147483693" r:id="rId1"/>
    <p:sldLayoutId id="2147483694" r:id="rId2"/>
    <p:sldLayoutId id="2147483695" r:id="rId3"/>
    <p:sldLayoutId id="2147483696" r:id="rId4"/>
    <p:sldLayoutId id="2147483697" r:id="rId5"/>
    <p:sldLayoutId id="2147483698" r:id="rId6"/>
    <p:sldLayoutId id="2147483699" r:id="rId7"/>
    <p:sldLayoutId id="2147483700" r:id="rId8"/>
    <p:sldLayoutId id="2147483701" r:id="rId9"/>
    <p:sldLayoutId id="2147483702" r:id="rId10"/>
    <p:sldLayoutId id="2147483703" r:id="rId11"/>
    <p:sldLayoutId id="2147483704" r:id="rId12"/>
    <p:sldLayoutId id="2147483705" r:id="rId13"/>
    <p:sldLayoutId id="2147483706" r:id="rId14"/>
    <p:sldLayoutId id="2147483707" r:id="rId15"/>
    <p:sldLayoutId id="2147483708" r:id="rId16"/>
    <p:sldLayoutId id="2147483709" r:id="rId17"/>
    <p:sldLayoutId id="2147483710" r:id="rId18"/>
    <p:sldLayoutId id="2147483711" r:id="rId19"/>
    <p:sldLayoutId id="2147483712" r:id="rId20"/>
    <p:sldLayoutId id="2147483713" r:id="rId21"/>
    <p:sldLayoutId id="2147483714" r:id="rId22"/>
    <p:sldLayoutId id="2147483715" r:id="rId23"/>
    <p:sldLayoutId id="2147483716" r:id="rId24"/>
    <p:sldLayoutId id="2147483717" r:id="rId25"/>
    <p:sldLayoutId id="2147483718" r:id="rId26"/>
    <p:sldLayoutId id="2147483719" r:id="rId27"/>
    <p:sldLayoutId id="2147483720" r:id="rId28"/>
  </p:sldLayoutIdLst>
  <p:hf hdr="0"/>
  <p:txStyles>
    <p:titleStyle>
      <a:lvl1pPr algn="l" defTabSz="914400" rtl="0" eaLnBrk="1" latinLnBrk="0" hangingPunct="1">
        <a:lnSpc>
          <a:spcPct val="90000"/>
        </a:lnSpc>
        <a:spcBef>
          <a:spcPct val="0"/>
        </a:spcBef>
        <a:buNone/>
        <a:defRPr sz="4000" b="1" i="0" kern="1200">
          <a:solidFill>
            <a:schemeClr val="tx1"/>
          </a:solidFill>
          <a:latin typeface="Calibri" panose="020F0502020204030204" pitchFamily="34" charset="0"/>
          <a:ea typeface="+mj-ea"/>
          <a:cs typeface="Calibri" panose="020F0502020204030204" pitchFamily="34" charset="0"/>
        </a:defRPr>
      </a:lvl1pPr>
    </p:titleStyle>
    <p:bodyStyle>
      <a:lvl1pPr marL="7938" indent="0" algn="l" defTabSz="914400" rtl="0" eaLnBrk="1" latinLnBrk="0" hangingPunct="1">
        <a:lnSpc>
          <a:spcPct val="90000"/>
        </a:lnSpc>
        <a:spcBef>
          <a:spcPts val="10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1pPr>
      <a:lvl2pPr marL="1825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2pPr>
      <a:lvl3pPr marL="355600"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3pPr>
      <a:lvl4pPr marL="5381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4pPr>
      <a:lvl5pPr marL="711200"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557">
          <p15:clr>
            <a:srgbClr val="F26B43"/>
          </p15:clr>
        </p15:guide>
        <p15:guide id="4" pos="4123">
          <p15:clr>
            <a:srgbClr val="F26B43"/>
          </p15:clr>
        </p15:guide>
        <p15:guide id="5" pos="2933">
          <p15:clr>
            <a:srgbClr val="F26B43"/>
          </p15:clr>
        </p15:guide>
        <p15:guide id="6" pos="2650">
          <p15:clr>
            <a:srgbClr val="F26B43"/>
          </p15:clr>
        </p15:guide>
        <p15:guide id="7" pos="2366">
          <p15:clr>
            <a:srgbClr val="F26B43"/>
          </p15:clr>
        </p15:guide>
        <p15:guide id="8" pos="1741">
          <p15:clr>
            <a:srgbClr val="F26B43"/>
          </p15:clr>
        </p15:guide>
        <p15:guide id="9" pos="1459">
          <p15:clr>
            <a:srgbClr val="F26B43"/>
          </p15:clr>
        </p15:guide>
        <p15:guide id="10" pos="1175">
          <p15:clr>
            <a:srgbClr val="F26B43"/>
          </p15:clr>
        </p15:guide>
        <p15:guide id="11" pos="551">
          <p15:clr>
            <a:srgbClr val="F26B43"/>
          </p15:clr>
        </p15:guide>
        <p15:guide id="12" pos="211">
          <p15:clr>
            <a:srgbClr val="F26B43"/>
          </p15:clr>
        </p15:guide>
        <p15:guide id="13" pos="4747">
          <p15:clr>
            <a:srgbClr val="F26B43"/>
          </p15:clr>
        </p15:guide>
        <p15:guide id="14" pos="5030">
          <p15:clr>
            <a:srgbClr val="F26B43"/>
          </p15:clr>
        </p15:guide>
        <p15:guide id="15" pos="5314">
          <p15:clr>
            <a:srgbClr val="F26B43"/>
          </p15:clr>
        </p15:guide>
        <p15:guide id="16" pos="5937">
          <p15:clr>
            <a:srgbClr val="F26B43"/>
          </p15:clr>
        </p15:guide>
        <p15:guide id="17" pos="6221">
          <p15:clr>
            <a:srgbClr val="F26B43"/>
          </p15:clr>
        </p15:guide>
        <p15:guide id="18" pos="6505">
          <p15:clr>
            <a:srgbClr val="F26B43"/>
          </p15:clr>
        </p15:guide>
        <p15:guide id="19" pos="7129">
          <p15:clr>
            <a:srgbClr val="F26B43"/>
          </p15:clr>
        </p15:guide>
        <p15:guide id="20" pos="7469">
          <p15:clr>
            <a:srgbClr val="F26B43"/>
          </p15:clr>
        </p15:guide>
        <p15:guide id="21" orient="horz" pos="2387">
          <p15:clr>
            <a:srgbClr val="F26B43"/>
          </p15:clr>
        </p15:guide>
        <p15:guide id="22" orient="horz" pos="232">
          <p15:clr>
            <a:srgbClr val="F26B43"/>
          </p15:clr>
        </p15:guide>
        <p15:guide id="23" orient="horz" pos="1139">
          <p15:clr>
            <a:srgbClr val="F26B43"/>
          </p15:clr>
        </p15:guide>
        <p15:guide id="24" orient="horz" pos="630">
          <p15:clr>
            <a:srgbClr val="F26B43"/>
          </p15:clr>
        </p15:guide>
        <p15:guide id="25" orient="horz" pos="3702">
          <p15:clr>
            <a:srgbClr val="F26B43"/>
          </p15:clr>
        </p15:guide>
        <p15:guide id="26" orient="horz" pos="3861">
          <p15:clr>
            <a:srgbClr val="F26B43"/>
          </p15:clr>
        </p15:guide>
        <p15:guide id="27" orient="horz" pos="4088">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17.xml"/></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49.xml"/><Relationship Id="rId1" Type="http://schemas.openxmlformats.org/officeDocument/2006/relationships/tags" Target="../tags/tag1.xml"/><Relationship Id="rId4" Type="http://schemas.openxmlformats.org/officeDocument/2006/relationships/chart" Target="../charts/chart1.xml"/></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49.xml"/><Relationship Id="rId1" Type="http://schemas.openxmlformats.org/officeDocument/2006/relationships/tags" Target="../tags/tag2.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9.xml"/><Relationship Id="rId1" Type="http://schemas.openxmlformats.org/officeDocument/2006/relationships/tags" Target="../tags/tag3.xml"/><Relationship Id="rId4" Type="http://schemas.openxmlformats.org/officeDocument/2006/relationships/chart" Target="../charts/char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9.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49.xml"/><Relationship Id="rId1" Type="http://schemas.openxmlformats.org/officeDocument/2006/relationships/tags" Target="../tags/tag4.xml"/><Relationship Id="rId5" Type="http://schemas.openxmlformats.org/officeDocument/2006/relationships/image" Target="../media/image12.jpeg"/><Relationship Id="rId4" Type="http://schemas.openxmlformats.org/officeDocument/2006/relationships/chart" Target="../charts/chart4.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9.xml"/></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9.xml"/><Relationship Id="rId1" Type="http://schemas.openxmlformats.org/officeDocument/2006/relationships/tags" Target="../tags/tag5.xml"/><Relationship Id="rId4" Type="http://schemas.openxmlformats.org/officeDocument/2006/relationships/chart" Target="../charts/chart5.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9.xml"/><Relationship Id="rId1" Type="http://schemas.openxmlformats.org/officeDocument/2006/relationships/tags" Target="../tags/tag6.xml"/><Relationship Id="rId6" Type="http://schemas.openxmlformats.org/officeDocument/2006/relationships/image" Target="../media/image14.png"/><Relationship Id="rId5" Type="http://schemas.openxmlformats.org/officeDocument/2006/relationships/image" Target="../media/image13.jpeg"/><Relationship Id="rId4" Type="http://schemas.openxmlformats.org/officeDocument/2006/relationships/chart" Target="../charts/chart6.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49.xml"/><Relationship Id="rId1" Type="http://schemas.openxmlformats.org/officeDocument/2006/relationships/tags" Target="../tags/tag7.xml"/><Relationship Id="rId4" Type="http://schemas.openxmlformats.org/officeDocument/2006/relationships/chart" Target="../charts/chart7.xml"/></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49.xml"/><Relationship Id="rId1" Type="http://schemas.openxmlformats.org/officeDocument/2006/relationships/tags" Target="../tags/tag8.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52.xml"/><Relationship Id="rId2" Type="http://schemas.openxmlformats.org/officeDocument/2006/relationships/tags" Target="../tags/tag10.xml"/><Relationship Id="rId1" Type="http://schemas.openxmlformats.org/officeDocument/2006/relationships/tags" Target="../tags/tag9.xml"/><Relationship Id="rId6" Type="http://schemas.openxmlformats.org/officeDocument/2006/relationships/chart" Target="../charts/chart9.xml"/><Relationship Id="rId5" Type="http://schemas.openxmlformats.org/officeDocument/2006/relationships/chart" Target="../charts/chart8.xml"/><Relationship Id="rId4"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8.xml"/><Relationship Id="rId1" Type="http://schemas.openxmlformats.org/officeDocument/2006/relationships/tags" Target="../tags/tag11.xml"/><Relationship Id="rId5" Type="http://schemas.openxmlformats.org/officeDocument/2006/relationships/chart" Target="../charts/chart11.xml"/><Relationship Id="rId4" Type="http://schemas.openxmlformats.org/officeDocument/2006/relationships/chart" Target="../charts/chart10.x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9.xml"/><Relationship Id="rId1" Type="http://schemas.openxmlformats.org/officeDocument/2006/relationships/tags" Target="../tags/tag12.xml"/><Relationship Id="rId4" Type="http://schemas.openxmlformats.org/officeDocument/2006/relationships/chart" Target="../charts/chart12.xml"/></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52.xml"/><Relationship Id="rId1" Type="http://schemas.openxmlformats.org/officeDocument/2006/relationships/tags" Target="../tags/tag13.xml"/><Relationship Id="rId4" Type="http://schemas.openxmlformats.org/officeDocument/2006/relationships/chart" Target="../charts/chart13.xml"/></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53.xml"/><Relationship Id="rId1" Type="http://schemas.openxmlformats.org/officeDocument/2006/relationships/tags" Target="../tags/tag14.xml"/><Relationship Id="rId4" Type="http://schemas.openxmlformats.org/officeDocument/2006/relationships/chart" Target="../charts/chart14.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7.xml"/><Relationship Id="rId2" Type="http://schemas.openxmlformats.org/officeDocument/2006/relationships/slideLayout" Target="../slideLayouts/slideLayout53.xml"/><Relationship Id="rId1" Type="http://schemas.openxmlformats.org/officeDocument/2006/relationships/tags" Target="../tags/tag15.xml"/><Relationship Id="rId4" Type="http://schemas.openxmlformats.org/officeDocument/2006/relationships/chart" Target="../charts/chart15.xml"/></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3.xml"/><Relationship Id="rId1" Type="http://schemas.openxmlformats.org/officeDocument/2006/relationships/tags" Target="../tags/tag16.xml"/><Relationship Id="rId4" Type="http://schemas.openxmlformats.org/officeDocument/2006/relationships/chart" Target="../charts/chart16.xml"/></Relationships>
</file>

<file path=ppt/slides/_rels/slide20.xml.rels><?xml version="1.0" encoding="UTF-8" standalone="yes"?>
<Relationships xmlns="http://schemas.openxmlformats.org/package/2006/relationships"><Relationship Id="rId3" Type="http://schemas.openxmlformats.org/officeDocument/2006/relationships/image" Target="../media/image15.emf"/><Relationship Id="rId2" Type="http://schemas.openxmlformats.org/officeDocument/2006/relationships/notesSlide" Target="../notesSlides/notesSlide19.xml"/><Relationship Id="rId1" Type="http://schemas.openxmlformats.org/officeDocument/2006/relationships/slideLayout" Target="../slideLayouts/slideLayout49.xml"/><Relationship Id="rId5" Type="http://schemas.openxmlformats.org/officeDocument/2006/relationships/image" Target="../media/image17.emf"/><Relationship Id="rId4" Type="http://schemas.openxmlformats.org/officeDocument/2006/relationships/image" Target="../media/image16.emf"/></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pSp>
        <p:nvGrpSpPr>
          <p:cNvPr id="10" name="Group 9">
            <a:extLst>
              <a:ext uri="{FF2B5EF4-FFF2-40B4-BE49-F238E27FC236}">
                <a16:creationId xmlns:a16="http://schemas.microsoft.com/office/drawing/2014/main" id="{1F2B4773-3207-44CC-B7AC-892B70498211}"/>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0" y="-8467"/>
            <a:ext cx="12192000" cy="6866467"/>
            <a:chOff x="0" y="-8467"/>
            <a:chExt cx="12192000" cy="6866467"/>
          </a:xfrm>
        </p:grpSpPr>
        <p:cxnSp>
          <p:nvCxnSpPr>
            <p:cNvPr id="11" name="Straight Connector 10">
              <a:extLst>
                <a:ext uri="{FF2B5EF4-FFF2-40B4-BE49-F238E27FC236}">
                  <a16:creationId xmlns:a16="http://schemas.microsoft.com/office/drawing/2014/main" id="{2B8267CA-A7A5-4E11-9D92-4EAC3DD3E809}"/>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E83D61B5-C6B4-4A4B-85AD-FEE7A54912C0}"/>
                </a:ext>
                <a:ext uri="{C183D7F6-B498-43B3-948B-1728B52AA6E4}">
                  <adec:decorative xmlns:adec="http://schemas.microsoft.com/office/drawing/2017/decorative" val="1"/>
                </a:ext>
              </a:extLst>
            </p:cNvPr>
            <p:cNvCxnSpPr/>
            <p:nvPr>
              <p:extLst>
                <p:ext uri="{386F3935-93C4-4BCD-93E2-E3B085C9AB24}">
                  <p16:designElem xmlns:p16="http://schemas.microsoft.com/office/powerpoint/2015/main" val="1"/>
                </p:ext>
              </p:extLst>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13" name="Rectangle 23">
              <a:extLst>
                <a:ext uri="{FF2B5EF4-FFF2-40B4-BE49-F238E27FC236}">
                  <a16:creationId xmlns:a16="http://schemas.microsoft.com/office/drawing/2014/main" id="{A0B67FE4-688F-4497-8BFD-157613A697D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Rectangle 25">
              <a:extLst>
                <a:ext uri="{FF2B5EF4-FFF2-40B4-BE49-F238E27FC236}">
                  <a16:creationId xmlns:a16="http://schemas.microsoft.com/office/drawing/2014/main" id="{3BF5BE1A-9BAC-4581-A82B-FD8FE31595B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Isosceles Triangle 14">
              <a:extLst>
                <a:ext uri="{FF2B5EF4-FFF2-40B4-BE49-F238E27FC236}">
                  <a16:creationId xmlns:a16="http://schemas.microsoft.com/office/drawing/2014/main" id="{971E5644-6772-414A-8199-E30BFB02A5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Rectangle 27">
              <a:extLst>
                <a:ext uri="{FF2B5EF4-FFF2-40B4-BE49-F238E27FC236}">
                  <a16:creationId xmlns:a16="http://schemas.microsoft.com/office/drawing/2014/main" id="{E8246D50-BB0C-408E-93FD-7B8D63A7F78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7" name="Rectangle 28">
              <a:extLst>
                <a:ext uri="{FF2B5EF4-FFF2-40B4-BE49-F238E27FC236}">
                  <a16:creationId xmlns:a16="http://schemas.microsoft.com/office/drawing/2014/main" id="{AFBC5D22-68C1-44FB-8181-CB84ECAA83F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Rectangle 29">
              <a:extLst>
                <a:ext uri="{FF2B5EF4-FFF2-40B4-BE49-F238E27FC236}">
                  <a16:creationId xmlns:a16="http://schemas.microsoft.com/office/drawing/2014/main" id="{FB6D0FCE-FBDB-4655-A1A7-640B1E86B56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a:extLst>
                <a:ext uri="{FF2B5EF4-FFF2-40B4-BE49-F238E27FC236}">
                  <a16:creationId xmlns:a16="http://schemas.microsoft.com/office/drawing/2014/main" id="{BC8157DF-FD90-4AD6-B803-3AC0ACD8E6A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0" name="Isosceles Triangle 19">
              <a:extLst>
                <a:ext uri="{FF2B5EF4-FFF2-40B4-BE49-F238E27FC236}">
                  <a16:creationId xmlns:a16="http://schemas.microsoft.com/office/drawing/2014/main" id="{3548B067-9D63-4D21-92EF-CBC9E6338C8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useBgFill="1">
        <p:nvSpPr>
          <p:cNvPr id="22" name="Rectangle 21">
            <a:extLst>
              <a:ext uri="{FF2B5EF4-FFF2-40B4-BE49-F238E27FC236}">
                <a16:creationId xmlns:a16="http://schemas.microsoft.com/office/drawing/2014/main" id="{A65AC7D1-EAA9-48F5-B509-60A7F50BF70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useBgFill="1">
        <p:nvSpPr>
          <p:cNvPr id="24" name="Rectangle 23">
            <a:extLst>
              <a:ext uri="{FF2B5EF4-FFF2-40B4-BE49-F238E27FC236}">
                <a16:creationId xmlns:a16="http://schemas.microsoft.com/office/drawing/2014/main" id="{D6320AF9-619A-4175-865B-5663E1AEF4C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6" name="Straight Connector 25">
            <a:extLst>
              <a:ext uri="{FF2B5EF4-FFF2-40B4-BE49-F238E27FC236}">
                <a16:creationId xmlns:a16="http://schemas.microsoft.com/office/drawing/2014/main" id="{063B6EC6-D752-4EE7-908B-F8F19E8C7FE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111313" y="0"/>
            <a:ext cx="1219200" cy="6858000"/>
          </a:xfrm>
          <a:prstGeom prst="line">
            <a:avLst/>
          </a:prstGeom>
          <a:ln w="9525">
            <a:solidFill>
              <a:schemeClr val="accent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8" name="Straight Connector 27">
            <a:extLst>
              <a:ext uri="{FF2B5EF4-FFF2-40B4-BE49-F238E27FC236}">
                <a16:creationId xmlns:a16="http://schemas.microsoft.com/office/drawing/2014/main" id="{EFECD4E8-AD3E-4228-82A2-9461958EA94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H="1">
            <a:off x="3290979" y="3681413"/>
            <a:ext cx="4763558" cy="3176587"/>
          </a:xfrm>
          <a:prstGeom prst="line">
            <a:avLst/>
          </a:prstGeom>
          <a:ln w="9525">
            <a:solidFill>
              <a:schemeClr val="tx1">
                <a:lumMod val="50000"/>
                <a:lumOff val="50000"/>
                <a:alpha val="80000"/>
              </a:schemeClr>
            </a:solidFill>
          </a:ln>
        </p:spPr>
        <p:style>
          <a:lnRef idx="2">
            <a:schemeClr val="accent1"/>
          </a:lnRef>
          <a:fillRef idx="0">
            <a:schemeClr val="accent1"/>
          </a:fillRef>
          <a:effectRef idx="1">
            <a:schemeClr val="accent1"/>
          </a:effectRef>
          <a:fontRef idx="minor">
            <a:schemeClr val="tx1"/>
          </a:fontRef>
        </p:style>
      </p:cxnSp>
      <p:sp>
        <p:nvSpPr>
          <p:cNvPr id="30" name="Rectangle 23">
            <a:extLst>
              <a:ext uri="{FF2B5EF4-FFF2-40B4-BE49-F238E27FC236}">
                <a16:creationId xmlns:a16="http://schemas.microsoft.com/office/drawing/2014/main" id="{7E018740-5C2B-4A41-AC1A-7E68D1EC195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482568"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Rectangle 25">
            <a:extLst>
              <a:ext uri="{FF2B5EF4-FFF2-40B4-BE49-F238E27FC236}">
                <a16:creationId xmlns:a16="http://schemas.microsoft.com/office/drawing/2014/main" id="{166F75A4-C475-4941-8EE2-B80A06A2C1B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904534"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Isosceles Triangle 33">
            <a:extLst>
              <a:ext uri="{FF2B5EF4-FFF2-40B4-BE49-F238E27FC236}">
                <a16:creationId xmlns:a16="http://schemas.microsoft.com/office/drawing/2014/main" id="{A032553A-72E8-4B0D-8405-FF9771C9AF0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233425"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Rectangle 27">
            <a:extLst>
              <a:ext uri="{FF2B5EF4-FFF2-40B4-BE49-F238E27FC236}">
                <a16:creationId xmlns:a16="http://schemas.microsoft.com/office/drawing/2014/main" id="{765800AC-C3B9-498E-87BC-29FAE4C76B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635592"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8" name="Isosceles Triangle 37">
            <a:extLst>
              <a:ext uri="{FF2B5EF4-FFF2-40B4-BE49-F238E27FC236}">
                <a16:creationId xmlns:a16="http://schemas.microsoft.com/office/drawing/2014/main" id="{1F9D6ACB-2FF4-49F9-978A-E0D5327FC63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5672758"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40" name="Freeform: Shape 39">
            <a:extLst>
              <a:ext uri="{FF2B5EF4-FFF2-40B4-BE49-F238E27FC236}">
                <a16:creationId xmlns:a16="http://schemas.microsoft.com/office/drawing/2014/main" id="{A5EC319D-0FEA-4B95-A3EA-01E35672C95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197631" y="-8467"/>
            <a:ext cx="5994369" cy="6866467"/>
          </a:xfrm>
          <a:custGeom>
            <a:avLst/>
            <a:gdLst>
              <a:gd name="connsiteX0" fmla="*/ 0 w 5994369"/>
              <a:gd name="connsiteY0" fmla="*/ 0 h 6866467"/>
              <a:gd name="connsiteX1" fmla="*/ 1249825 w 5994369"/>
              <a:gd name="connsiteY1" fmla="*/ 0 h 6866467"/>
              <a:gd name="connsiteX2" fmla="*/ 1249825 w 5994369"/>
              <a:gd name="connsiteY2" fmla="*/ 8467 h 6866467"/>
              <a:gd name="connsiteX3" fmla="*/ 5994369 w 5994369"/>
              <a:gd name="connsiteY3" fmla="*/ 8467 h 6866467"/>
              <a:gd name="connsiteX4" fmla="*/ 5994369 w 5994369"/>
              <a:gd name="connsiteY4" fmla="*/ 6866467 h 6866467"/>
              <a:gd name="connsiteX5" fmla="*/ 1249825 w 5994369"/>
              <a:gd name="connsiteY5" fmla="*/ 6866467 h 6866467"/>
              <a:gd name="connsiteX6" fmla="*/ 1109382 w 5994369"/>
              <a:gd name="connsiteY6" fmla="*/ 6866467 h 686646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994369" h="6866467">
                <a:moveTo>
                  <a:pt x="0" y="0"/>
                </a:moveTo>
                <a:lnTo>
                  <a:pt x="1249825" y="0"/>
                </a:lnTo>
                <a:lnTo>
                  <a:pt x="1249825" y="8467"/>
                </a:lnTo>
                <a:lnTo>
                  <a:pt x="5994369" y="8467"/>
                </a:lnTo>
                <a:lnTo>
                  <a:pt x="5994369" y="6866467"/>
                </a:lnTo>
                <a:lnTo>
                  <a:pt x="1249825" y="6866467"/>
                </a:lnTo>
                <a:lnTo>
                  <a:pt x="1109382" y="6866467"/>
                </a:lnTo>
                <a:close/>
              </a:path>
            </a:pathLst>
          </a:cu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 name="Title 1">
            <a:extLst>
              <a:ext uri="{FF2B5EF4-FFF2-40B4-BE49-F238E27FC236}">
                <a16:creationId xmlns:a16="http://schemas.microsoft.com/office/drawing/2014/main" id="{E1F91600-6B74-1640-B2D9-3E98866D6CD7}"/>
              </a:ext>
            </a:extLst>
          </p:cNvPr>
          <p:cNvSpPr>
            <a:spLocks noGrp="1"/>
          </p:cNvSpPr>
          <p:nvPr>
            <p:ph type="ctrTitle"/>
          </p:nvPr>
        </p:nvSpPr>
        <p:spPr>
          <a:xfrm>
            <a:off x="7004348" y="2544238"/>
            <a:ext cx="4839326" cy="1137175"/>
          </a:xfrm>
        </p:spPr>
        <p:txBody>
          <a:bodyPr vert="horz" lIns="91440" tIns="45720" rIns="91440" bIns="45720" rtlCol="0" anchor="ctr">
            <a:normAutofit fontScale="90000"/>
          </a:bodyPr>
          <a:lstStyle/>
          <a:p>
            <a:pPr algn="l"/>
            <a:r>
              <a:rPr lang="en-US" sz="2800" dirty="0" err="1">
                <a:solidFill>
                  <a:srgbClr val="FFFFFF"/>
                </a:solidFill>
              </a:rPr>
              <a:t>Présentation</a:t>
            </a:r>
            <a:r>
              <a:rPr lang="en-US" sz="2800" dirty="0">
                <a:solidFill>
                  <a:srgbClr val="FFFFFF"/>
                </a:solidFill>
              </a:rPr>
              <a:t> </a:t>
            </a:r>
            <a:br>
              <a:rPr lang="en-US" sz="2800" dirty="0">
                <a:solidFill>
                  <a:srgbClr val="FFFFFF"/>
                </a:solidFill>
              </a:rPr>
            </a:br>
            <a:r>
              <a:rPr lang="en-US" sz="2800" dirty="0" err="1">
                <a:solidFill>
                  <a:srgbClr val="FFFFFF"/>
                </a:solidFill>
              </a:rPr>
              <a:t>Résultats</a:t>
            </a:r>
            <a:r>
              <a:rPr lang="en-US" sz="2800" dirty="0">
                <a:solidFill>
                  <a:srgbClr val="FFFFFF"/>
                </a:solidFill>
              </a:rPr>
              <a:t> de </a:t>
            </a:r>
            <a:r>
              <a:rPr lang="en-US" sz="2800" dirty="0" err="1">
                <a:solidFill>
                  <a:srgbClr val="FFFFFF"/>
                </a:solidFill>
              </a:rPr>
              <a:t>l’enquête</a:t>
            </a:r>
            <a:r>
              <a:rPr lang="en-US" sz="2800" dirty="0">
                <a:solidFill>
                  <a:srgbClr val="FFFFFF"/>
                </a:solidFill>
              </a:rPr>
              <a:t> – Perception Finance </a:t>
            </a:r>
            <a:r>
              <a:rPr lang="en-US" sz="2800" dirty="0" err="1">
                <a:solidFill>
                  <a:srgbClr val="FFFFFF"/>
                </a:solidFill>
              </a:rPr>
              <a:t>responsable</a:t>
            </a:r>
            <a:endParaRPr lang="en-US" sz="2800" dirty="0">
              <a:solidFill>
                <a:srgbClr val="FFFFFF"/>
              </a:solidFill>
            </a:endParaRPr>
          </a:p>
        </p:txBody>
      </p:sp>
      <p:pic>
        <p:nvPicPr>
          <p:cNvPr id="4" name="Picture 3" descr="A picture containing food&#10;&#10;Description automatically generated">
            <a:extLst>
              <a:ext uri="{FF2B5EF4-FFF2-40B4-BE49-F238E27FC236}">
                <a16:creationId xmlns:a16="http://schemas.microsoft.com/office/drawing/2014/main" id="{CD1F1842-63C6-3248-A986-A374F65991F6}"/>
              </a:ext>
            </a:extLst>
          </p:cNvPr>
          <p:cNvPicPr>
            <a:picLocks noChangeAspect="1"/>
          </p:cNvPicPr>
          <p:nvPr/>
        </p:nvPicPr>
        <p:blipFill>
          <a:blip r:embed="rId2"/>
          <a:stretch>
            <a:fillRect/>
          </a:stretch>
        </p:blipFill>
        <p:spPr>
          <a:xfrm>
            <a:off x="757251" y="2649064"/>
            <a:ext cx="3856774" cy="1648770"/>
          </a:xfrm>
          <a:prstGeom prst="rect">
            <a:avLst/>
          </a:prstGeom>
        </p:spPr>
      </p:pic>
      <p:sp>
        <p:nvSpPr>
          <p:cNvPr id="3" name="Subtitle 2">
            <a:extLst>
              <a:ext uri="{FF2B5EF4-FFF2-40B4-BE49-F238E27FC236}">
                <a16:creationId xmlns:a16="http://schemas.microsoft.com/office/drawing/2014/main" id="{B69E4519-DC1E-3148-A3EC-7A34FB2B3B54}"/>
              </a:ext>
            </a:extLst>
          </p:cNvPr>
          <p:cNvSpPr>
            <a:spLocks noGrp="1"/>
          </p:cNvSpPr>
          <p:nvPr>
            <p:ph type="subTitle" idx="1"/>
          </p:nvPr>
        </p:nvSpPr>
        <p:spPr>
          <a:xfrm>
            <a:off x="7238621" y="4448071"/>
            <a:ext cx="2692100" cy="821635"/>
          </a:xfrm>
        </p:spPr>
        <p:txBody>
          <a:bodyPr vert="horz" lIns="91440" tIns="45720" rIns="91440" bIns="45720" rtlCol="0" anchor="t">
            <a:normAutofit/>
          </a:bodyPr>
          <a:lstStyle/>
          <a:p>
            <a:pPr algn="l">
              <a:buFont typeface="Wingdings 3" charset="2"/>
              <a:buChar char=""/>
            </a:pPr>
            <a:endParaRPr lang="en-US" dirty="0">
              <a:solidFill>
                <a:srgbClr val="FFFFFF"/>
              </a:solidFill>
            </a:endParaRPr>
          </a:p>
          <a:p>
            <a:pPr algn="l">
              <a:buFont typeface="Wingdings 3" charset="2"/>
              <a:buChar char=""/>
            </a:pPr>
            <a:endParaRPr lang="en-US" dirty="0">
              <a:solidFill>
                <a:srgbClr val="FFFFFF"/>
              </a:solidFill>
            </a:endParaRPr>
          </a:p>
        </p:txBody>
      </p:sp>
    </p:spTree>
    <p:extLst>
      <p:ext uri="{BB962C8B-B14F-4D97-AF65-F5344CB8AC3E}">
        <p14:creationId xmlns:p14="http://schemas.microsoft.com/office/powerpoint/2010/main" val="16066912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643864" y="521297"/>
            <a:ext cx="8420307" cy="1075274"/>
          </a:xfrm>
        </p:spPr>
        <p:txBody>
          <a:bodyPr>
            <a:normAutofit fontScale="90000"/>
          </a:bodyPr>
          <a:lstStyle/>
          <a:p>
            <a:pPr algn="ctr"/>
            <a:r>
              <a:rPr lang="fr-FR" sz="3100" dirty="0"/>
              <a:t>La finance durable au Luxembourg</a:t>
            </a:r>
            <a:br>
              <a:rPr lang="fr-FR" sz="3100" dirty="0"/>
            </a:br>
            <a:r>
              <a:rPr lang="fr-FR" sz="2700" dirty="0"/>
              <a:t>Fondation ABBL, CSSF &amp; LSFI</a:t>
            </a:r>
            <a:br>
              <a:rPr lang="fr-FR" sz="2700" dirty="0"/>
            </a:br>
            <a:br>
              <a:rPr lang="fr-FR" sz="3100" dirty="0"/>
            </a:br>
            <a:br>
              <a:rPr lang="fr-FR" sz="3100" dirty="0"/>
            </a:br>
            <a:br>
              <a:rPr lang="fr-FR" sz="3100" dirty="0"/>
            </a:br>
            <a:br>
              <a:rPr lang="fr-FR" sz="2100" dirty="0"/>
            </a:br>
            <a:endParaRPr lang="fr-FR" sz="2100" dirty="0"/>
          </a:p>
        </p:txBody>
      </p:sp>
      <p:sp>
        <p:nvSpPr>
          <p:cNvPr id="3" name="Slide Number Placeholder 2">
            <a:extLst>
              <a:ext uri="{FF2B5EF4-FFF2-40B4-BE49-F238E27FC236}">
                <a16:creationId xmlns:a16="http://schemas.microsoft.com/office/drawing/2014/main" id="{3BF8A512-AEDE-4A3C-92DD-D840A10DBF5D}"/>
              </a:ext>
            </a:extLst>
          </p:cNvPr>
          <p:cNvSpPr>
            <a:spLocks noGrp="1"/>
          </p:cNvSpPr>
          <p:nvPr>
            <p:ph type="sldNum" sz="quarter" idx="12"/>
          </p:nvPr>
        </p:nvSpPr>
        <p:spPr/>
        <p:txBody>
          <a:bodyPr/>
          <a:lstStyle/>
          <a:p>
            <a:fld id="{4034BEE3-566C-4068-A777-C3A4762E861B}" type="slidenum">
              <a:rPr lang="en-GB" smtClean="0"/>
              <a:pPr/>
              <a:t>2</a:t>
            </a:fld>
            <a:endParaRPr lang="en-GB" dirty="0"/>
          </a:p>
        </p:txBody>
      </p:sp>
      <p:pic>
        <p:nvPicPr>
          <p:cNvPr id="22" name="Picture 6" descr="Comment le Covid-19 réoriente la finance durable - BNP Paribas">
            <a:extLst>
              <a:ext uri="{FF2B5EF4-FFF2-40B4-BE49-F238E27FC236}">
                <a16:creationId xmlns:a16="http://schemas.microsoft.com/office/drawing/2014/main" id="{02BB9AFD-06A7-13A4-1F80-01E35B5AC7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20404" y="2138913"/>
            <a:ext cx="5683784" cy="3789189"/>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a:extLst>
              <a:ext uri="{FF2B5EF4-FFF2-40B4-BE49-F238E27FC236}">
                <a16:creationId xmlns:a16="http://schemas.microsoft.com/office/drawing/2014/main" id="{5FF4A13F-C03A-B807-D164-CB35DB35B2AB}"/>
              </a:ext>
            </a:extLst>
          </p:cNvPr>
          <p:cNvSpPr txBox="1"/>
          <p:nvPr/>
        </p:nvSpPr>
        <p:spPr>
          <a:xfrm>
            <a:off x="4020457" y="6037155"/>
            <a:ext cx="3040743" cy="369332"/>
          </a:xfrm>
          <a:prstGeom prst="rect">
            <a:avLst/>
          </a:prstGeom>
          <a:noFill/>
        </p:spPr>
        <p:txBody>
          <a:bodyPr wrap="square" rtlCol="0">
            <a:spAutoFit/>
          </a:bodyPr>
          <a:lstStyle/>
          <a:p>
            <a:r>
              <a:rPr lang="en-GB" dirty="0" err="1">
                <a:solidFill>
                  <a:srgbClr val="0070C0"/>
                </a:solidFill>
                <a:latin typeface="Trebuchet MS" panose="020B0703020202090204" pitchFamily="34" charset="0"/>
              </a:rPr>
              <a:t>Ilres</a:t>
            </a:r>
            <a:r>
              <a:rPr lang="en-GB" dirty="0">
                <a:solidFill>
                  <a:srgbClr val="0070C0"/>
                </a:solidFill>
                <a:latin typeface="Trebuchet MS" panose="020B0703020202090204" pitchFamily="34" charset="0"/>
              </a:rPr>
              <a:t>, </a:t>
            </a:r>
            <a:r>
              <a:rPr lang="en-GB" dirty="0" err="1">
                <a:solidFill>
                  <a:srgbClr val="0070C0"/>
                </a:solidFill>
                <a:latin typeface="Trebuchet MS" panose="020B0703020202090204" pitchFamily="34" charset="0"/>
              </a:rPr>
              <a:t>juin</a:t>
            </a:r>
            <a:r>
              <a:rPr lang="en-GB" dirty="0">
                <a:solidFill>
                  <a:srgbClr val="0070C0"/>
                </a:solidFill>
                <a:latin typeface="Trebuchet MS" panose="020B0703020202090204" pitchFamily="34" charset="0"/>
              </a:rPr>
              <a:t> 2022</a:t>
            </a:r>
            <a:endParaRPr lang="en-FR" dirty="0">
              <a:solidFill>
                <a:srgbClr val="0070C0"/>
              </a:solidFill>
              <a:latin typeface="Trebuchet MS" panose="020B0703020202090204" pitchFamily="34" charset="0"/>
            </a:endParaRPr>
          </a:p>
        </p:txBody>
      </p:sp>
    </p:spTree>
    <p:extLst>
      <p:ext uri="{BB962C8B-B14F-4D97-AF65-F5344CB8AC3E}">
        <p14:creationId xmlns:p14="http://schemas.microsoft.com/office/powerpoint/2010/main" val="31313404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hart 6">
            <a:extLst>
              <a:ext uri="{FF2B5EF4-FFF2-40B4-BE49-F238E27FC236}">
                <a16:creationId xmlns:a16="http://schemas.microsoft.com/office/drawing/2014/main" id="{2EE24E03-561C-4FD6-B2B1-FAFDCFB525E6}"/>
              </a:ext>
            </a:extLst>
          </p:cNvPr>
          <p:cNvGraphicFramePr/>
          <p:nvPr/>
        </p:nvGraphicFramePr>
        <p:xfrm>
          <a:off x="359999" y="1711796"/>
          <a:ext cx="8763000" cy="4405251"/>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2" y="494159"/>
            <a:ext cx="8356373" cy="553998"/>
          </a:xfrm>
        </p:spPr>
        <p:txBody>
          <a:bodyPr/>
          <a:lstStyle/>
          <a:p>
            <a:r>
              <a:rPr lang="fr-FR" sz="2800" dirty="0"/>
              <a:t>Les sources d’informations les plus populaires</a:t>
            </a:r>
          </a:p>
        </p:txBody>
      </p:sp>
      <p:sp>
        <p:nvSpPr>
          <p:cNvPr id="3" name="Slide Number Placeholder 2">
            <a:extLst>
              <a:ext uri="{FF2B5EF4-FFF2-40B4-BE49-F238E27FC236}">
                <a16:creationId xmlns:a16="http://schemas.microsoft.com/office/drawing/2014/main" id="{3BF8A512-AEDE-4A3C-92DD-D840A10DBF5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7A39D4D0-815D-4281-93AD-97AE325249CB}"/>
              </a:ext>
            </a:extLst>
          </p:cNvPr>
          <p:cNvSpPr txBox="1">
            <a:spLocks/>
          </p:cNvSpPr>
          <p:nvPr>
            <p:custDataLst>
              <p:tags r:id="rId1"/>
            </p:custDataLst>
          </p:nvPr>
        </p:nvSpPr>
        <p:spPr>
          <a:xfrm>
            <a:off x="5804632" y="5215543"/>
            <a:ext cx="6007096"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1011 répondants</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Lorsque vous recherchez des informations sur des questions financières, où vous renseignez-vous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sp>
        <p:nvSpPr>
          <p:cNvPr id="18" name="TextBox 17">
            <a:extLst>
              <a:ext uri="{FF2B5EF4-FFF2-40B4-BE49-F238E27FC236}">
                <a16:creationId xmlns:a16="http://schemas.microsoft.com/office/drawing/2014/main" id="{CB1BB991-7FF2-4500-99E1-86532BA463C0}"/>
              </a:ext>
            </a:extLst>
          </p:cNvPr>
          <p:cNvSpPr txBox="1"/>
          <p:nvPr/>
        </p:nvSpPr>
        <p:spPr>
          <a:xfrm>
            <a:off x="8133007" y="1412849"/>
            <a:ext cx="3693865" cy="215444"/>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400" b="1" i="0" u="none" strike="noStrike" kern="1200" cap="none" spc="0" normalizeH="0" baseline="0" noProof="0" dirty="0">
                <a:ln>
                  <a:noFill/>
                </a:ln>
                <a:solidFill>
                  <a:srgbClr val="FF6E46"/>
                </a:solidFill>
                <a:effectLst/>
                <a:uLnTx/>
                <a:uFillTx/>
                <a:latin typeface="Calibri" panose="020F0502020204030204"/>
                <a:ea typeface="+mn-ea"/>
                <a:cs typeface="+mn-cs"/>
              </a:rPr>
              <a:t>Différences selon l’âge des répondants ! </a:t>
            </a:r>
          </a:p>
        </p:txBody>
      </p:sp>
      <p:cxnSp>
        <p:nvCxnSpPr>
          <p:cNvPr id="19" name="Straight Connector 18">
            <a:extLst>
              <a:ext uri="{FF2B5EF4-FFF2-40B4-BE49-F238E27FC236}">
                <a16:creationId xmlns:a16="http://schemas.microsoft.com/office/drawing/2014/main" id="{5D3DB31E-8046-4299-8F51-4514CBE02F4B}"/>
              </a:ext>
            </a:extLst>
          </p:cNvPr>
          <p:cNvCxnSpPr>
            <a:cxnSpLocks/>
          </p:cNvCxnSpPr>
          <p:nvPr/>
        </p:nvCxnSpPr>
        <p:spPr>
          <a:xfrm flipV="1">
            <a:off x="7536785" y="1980401"/>
            <a:ext cx="2784018" cy="7744"/>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D6CDBD5D-B4C9-4D32-8B24-C04ACFC5DC48}"/>
              </a:ext>
            </a:extLst>
          </p:cNvPr>
          <p:cNvCxnSpPr>
            <a:cxnSpLocks/>
          </p:cNvCxnSpPr>
          <p:nvPr/>
        </p:nvCxnSpPr>
        <p:spPr>
          <a:xfrm>
            <a:off x="10320803" y="1822780"/>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21" name="TextBox 20">
            <a:extLst>
              <a:ext uri="{FF2B5EF4-FFF2-40B4-BE49-F238E27FC236}">
                <a16:creationId xmlns:a16="http://schemas.microsoft.com/office/drawing/2014/main" id="{9ED20EC2-5A13-4422-8A47-6469CED4DBE1}"/>
              </a:ext>
            </a:extLst>
          </p:cNvPr>
          <p:cNvSpPr txBox="1"/>
          <p:nvPr/>
        </p:nvSpPr>
        <p:spPr>
          <a:xfrm>
            <a:off x="10387478" y="1829207"/>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43%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70% chez les 65 ans et plus</a:t>
            </a:r>
          </a:p>
        </p:txBody>
      </p:sp>
      <p:cxnSp>
        <p:nvCxnSpPr>
          <p:cNvPr id="34" name="Straight Connector 33">
            <a:extLst>
              <a:ext uri="{FF2B5EF4-FFF2-40B4-BE49-F238E27FC236}">
                <a16:creationId xmlns:a16="http://schemas.microsoft.com/office/drawing/2014/main" id="{A28572ED-BA6A-4081-BA26-58DB8AA782ED}"/>
              </a:ext>
            </a:extLst>
          </p:cNvPr>
          <p:cNvCxnSpPr>
            <a:cxnSpLocks/>
          </p:cNvCxnSpPr>
          <p:nvPr/>
        </p:nvCxnSpPr>
        <p:spPr>
          <a:xfrm>
            <a:off x="7208022" y="2317424"/>
            <a:ext cx="1600158"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466FBF57-10BE-4FDB-A61C-D2B1A870BB17}"/>
              </a:ext>
            </a:extLst>
          </p:cNvPr>
          <p:cNvCxnSpPr>
            <a:cxnSpLocks/>
          </p:cNvCxnSpPr>
          <p:nvPr/>
        </p:nvCxnSpPr>
        <p:spPr>
          <a:xfrm>
            <a:off x="8808180" y="2155742"/>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36" name="TextBox 35">
            <a:extLst>
              <a:ext uri="{FF2B5EF4-FFF2-40B4-BE49-F238E27FC236}">
                <a16:creationId xmlns:a16="http://schemas.microsoft.com/office/drawing/2014/main" id="{66C5433D-5E9E-4EE4-9620-64259E580752}"/>
              </a:ext>
            </a:extLst>
          </p:cNvPr>
          <p:cNvSpPr txBox="1"/>
          <p:nvPr/>
        </p:nvSpPr>
        <p:spPr>
          <a:xfrm>
            <a:off x="8877976" y="2174461"/>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72%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31% chez les 65 ans et plus</a:t>
            </a:r>
          </a:p>
        </p:txBody>
      </p:sp>
      <p:cxnSp>
        <p:nvCxnSpPr>
          <p:cNvPr id="39" name="Straight Connector 38">
            <a:extLst>
              <a:ext uri="{FF2B5EF4-FFF2-40B4-BE49-F238E27FC236}">
                <a16:creationId xmlns:a16="http://schemas.microsoft.com/office/drawing/2014/main" id="{934BFF5C-397E-4B2A-A69F-062582411437}"/>
              </a:ext>
            </a:extLst>
          </p:cNvPr>
          <p:cNvCxnSpPr>
            <a:cxnSpLocks/>
          </p:cNvCxnSpPr>
          <p:nvPr/>
        </p:nvCxnSpPr>
        <p:spPr>
          <a:xfrm>
            <a:off x="6395747" y="2657631"/>
            <a:ext cx="9787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41710B06-367C-468A-9B41-01600937958A}"/>
              </a:ext>
            </a:extLst>
          </p:cNvPr>
          <p:cNvCxnSpPr>
            <a:cxnSpLocks/>
          </p:cNvCxnSpPr>
          <p:nvPr/>
        </p:nvCxnSpPr>
        <p:spPr>
          <a:xfrm>
            <a:off x="7374536" y="2490055"/>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41" name="TextBox 40">
            <a:extLst>
              <a:ext uri="{FF2B5EF4-FFF2-40B4-BE49-F238E27FC236}">
                <a16:creationId xmlns:a16="http://schemas.microsoft.com/office/drawing/2014/main" id="{C4ED68B9-1703-4106-90F6-8B4E34042642}"/>
              </a:ext>
            </a:extLst>
          </p:cNvPr>
          <p:cNvSpPr txBox="1"/>
          <p:nvPr/>
        </p:nvSpPr>
        <p:spPr>
          <a:xfrm>
            <a:off x="7424231" y="2516689"/>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50%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27% chez les 65 ans et plus</a:t>
            </a:r>
          </a:p>
        </p:txBody>
      </p:sp>
      <p:cxnSp>
        <p:nvCxnSpPr>
          <p:cNvPr id="44" name="Straight Connector 43">
            <a:extLst>
              <a:ext uri="{FF2B5EF4-FFF2-40B4-BE49-F238E27FC236}">
                <a16:creationId xmlns:a16="http://schemas.microsoft.com/office/drawing/2014/main" id="{939BAC51-4563-4264-814B-F1989A2EBBE5}"/>
              </a:ext>
            </a:extLst>
          </p:cNvPr>
          <p:cNvCxnSpPr>
            <a:cxnSpLocks/>
          </p:cNvCxnSpPr>
          <p:nvPr/>
        </p:nvCxnSpPr>
        <p:spPr>
          <a:xfrm flipV="1">
            <a:off x="5905413" y="2974009"/>
            <a:ext cx="395996" cy="4459"/>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45" name="Straight Connector 44">
            <a:extLst>
              <a:ext uri="{FF2B5EF4-FFF2-40B4-BE49-F238E27FC236}">
                <a16:creationId xmlns:a16="http://schemas.microsoft.com/office/drawing/2014/main" id="{0968E27D-5937-44E6-95C2-4A0B23FAA6E8}"/>
              </a:ext>
            </a:extLst>
          </p:cNvPr>
          <p:cNvCxnSpPr>
            <a:cxnSpLocks/>
          </p:cNvCxnSpPr>
          <p:nvPr/>
        </p:nvCxnSpPr>
        <p:spPr>
          <a:xfrm>
            <a:off x="6302935" y="2821573"/>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46" name="TextBox 45">
            <a:extLst>
              <a:ext uri="{FF2B5EF4-FFF2-40B4-BE49-F238E27FC236}">
                <a16:creationId xmlns:a16="http://schemas.microsoft.com/office/drawing/2014/main" id="{21DC743C-265F-4728-9972-D25913EFD5D9}"/>
              </a:ext>
            </a:extLst>
          </p:cNvPr>
          <p:cNvSpPr txBox="1"/>
          <p:nvPr/>
        </p:nvSpPr>
        <p:spPr>
          <a:xfrm>
            <a:off x="6350435" y="2845114"/>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12%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27% chez les 65 ans et plus</a:t>
            </a:r>
          </a:p>
        </p:txBody>
      </p:sp>
      <p:sp>
        <p:nvSpPr>
          <p:cNvPr id="10" name="Rounded Rectangle 9">
            <a:extLst>
              <a:ext uri="{FF2B5EF4-FFF2-40B4-BE49-F238E27FC236}">
                <a16:creationId xmlns:a16="http://schemas.microsoft.com/office/drawing/2014/main" id="{45C443BD-1BC2-755C-F733-D8DE20BC0DDE}"/>
              </a:ext>
            </a:extLst>
          </p:cNvPr>
          <p:cNvSpPr/>
          <p:nvPr/>
        </p:nvSpPr>
        <p:spPr>
          <a:xfrm>
            <a:off x="5703514" y="5325047"/>
            <a:ext cx="5932714" cy="792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5F2404F1-CB47-E548-4234-89BB6836492F}"/>
              </a:ext>
            </a:extLst>
          </p:cNvPr>
          <p:cNvSpPr txBox="1"/>
          <p:nvPr/>
        </p:nvSpPr>
        <p:spPr>
          <a:xfrm>
            <a:off x="9586686" y="254000"/>
            <a:ext cx="2322285" cy="1016000"/>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9667331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660359"/>
            <a:ext cx="6661150" cy="387798"/>
          </a:xfrm>
        </p:spPr>
        <p:txBody>
          <a:bodyPr/>
          <a:lstStyle/>
          <a:p>
            <a:r>
              <a:rPr lang="fr-LU" sz="2800" dirty="0"/>
              <a:t>Niveau de connaissance de la finance</a:t>
            </a:r>
          </a:p>
        </p:txBody>
      </p:sp>
      <p:sp>
        <p:nvSpPr>
          <p:cNvPr id="3" name="Slide Number Placeholder 2">
            <a:extLst>
              <a:ext uri="{FF2B5EF4-FFF2-40B4-BE49-F238E27FC236}">
                <a16:creationId xmlns:a16="http://schemas.microsoft.com/office/drawing/2014/main" id="{75ACFE08-7D6B-4D74-9EFF-10C24C65370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3F6D82E3-6299-4E0E-9AAE-3A3E7D67F907}"/>
              </a:ext>
            </a:extLst>
          </p:cNvPr>
          <p:cNvSpPr txBox="1">
            <a:spLocks/>
          </p:cNvSpPr>
          <p:nvPr>
            <p:custDataLst>
              <p:tags r:id="rId1"/>
            </p:custDataLst>
          </p:nvPr>
        </p:nvSpPr>
        <p:spPr>
          <a:xfrm>
            <a:off x="3889829" y="6005402"/>
            <a:ext cx="8829717"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1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1011 répondants</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1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1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Comment évaluez-vous votre niveau de connaissance de la finance en général et des produits financiers suivants ?</a:t>
            </a:r>
            <a:endParaRPr kumimoji="0" lang="fr-FR" sz="11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sp>
        <p:nvSpPr>
          <p:cNvPr id="6" name="TextBox 5">
            <a:extLst>
              <a:ext uri="{FF2B5EF4-FFF2-40B4-BE49-F238E27FC236}">
                <a16:creationId xmlns:a16="http://schemas.microsoft.com/office/drawing/2014/main" id="{3F2DB374-A8AB-4A58-9804-B0AB0E53D204}"/>
              </a:ext>
            </a:extLst>
          </p:cNvPr>
          <p:cNvSpPr txBox="1"/>
          <p:nvPr/>
        </p:nvSpPr>
        <p:spPr>
          <a:xfrm>
            <a:off x="4179802" y="1344125"/>
            <a:ext cx="459150" cy="16927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dirty="0">
                <a:ln>
                  <a:noFill/>
                </a:ln>
                <a:solidFill>
                  <a:srgbClr val="717171"/>
                </a:solidFill>
                <a:effectLst/>
                <a:uLnTx/>
                <a:uFillTx/>
                <a:latin typeface="Arial"/>
                <a:ea typeface="+mn-ea"/>
                <a:cs typeface="+mn-cs"/>
              </a:rPr>
              <a:t>En %</a:t>
            </a:r>
            <a:endParaRPr kumimoji="0" lang="fr-FR" sz="1100" b="0" i="0" u="none" strike="noStrike" kern="1200" cap="none" spc="0" normalizeH="0" baseline="0" noProof="0" dirty="0">
              <a:ln>
                <a:noFill/>
              </a:ln>
              <a:solidFill>
                <a:srgbClr val="717171"/>
              </a:solidFill>
              <a:effectLst/>
              <a:uLnTx/>
              <a:uFillTx/>
              <a:latin typeface="Arial"/>
              <a:ea typeface="+mn-ea"/>
              <a:cs typeface="+mn-cs"/>
            </a:endParaRPr>
          </a:p>
        </p:txBody>
      </p:sp>
      <p:graphicFrame>
        <p:nvGraphicFramePr>
          <p:cNvPr id="7" name="Chart 6">
            <a:extLst>
              <a:ext uri="{FF2B5EF4-FFF2-40B4-BE49-F238E27FC236}">
                <a16:creationId xmlns:a16="http://schemas.microsoft.com/office/drawing/2014/main" id="{55C5421D-1BA6-4D1D-9371-98DB4F80498F}"/>
              </a:ext>
            </a:extLst>
          </p:cNvPr>
          <p:cNvGraphicFramePr/>
          <p:nvPr/>
        </p:nvGraphicFramePr>
        <p:xfrm>
          <a:off x="3998172" y="1412061"/>
          <a:ext cx="6392091" cy="404373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BCEE02B7-8B37-4BD0-BCE3-F68042DC4DD0}"/>
              </a:ext>
            </a:extLst>
          </p:cNvPr>
          <p:cNvSpPr txBox="1"/>
          <p:nvPr/>
        </p:nvSpPr>
        <p:spPr>
          <a:xfrm>
            <a:off x="2946446" y="1311823"/>
            <a:ext cx="1293682"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81C341"/>
                </a:solidFill>
                <a:effectLst/>
                <a:uLnTx/>
                <a:uFillTx/>
                <a:latin typeface="Calibri" panose="020F0502020204030204"/>
                <a:ea typeface="+mn-ea"/>
                <a:cs typeface="+mn-cs"/>
              </a:rPr>
              <a:t>Bonne</a:t>
            </a:r>
            <a:endParaRPr kumimoji="0" lang="fr-FR" sz="14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29412B8-3816-4825-945E-AB54F70D275D}"/>
              </a:ext>
            </a:extLst>
          </p:cNvPr>
          <p:cNvSpPr txBox="1"/>
          <p:nvPr/>
        </p:nvSpPr>
        <p:spPr>
          <a:xfrm>
            <a:off x="10124560" y="1337717"/>
            <a:ext cx="1334884"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FF6E46"/>
                </a:solidFill>
                <a:effectLst/>
                <a:uLnTx/>
                <a:uFillTx/>
                <a:latin typeface="Calibri" panose="020F0502020204030204"/>
                <a:ea typeface="+mn-ea"/>
                <a:cs typeface="+mn-cs"/>
              </a:rPr>
              <a:t>Mauvaise</a:t>
            </a:r>
            <a:endParaRPr kumimoji="0" lang="fr-FR" sz="14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02C0DEC7-9BEA-45AA-ABB3-38A526F3D8DE}"/>
              </a:ext>
            </a:extLst>
          </p:cNvPr>
          <p:cNvSpPr txBox="1"/>
          <p:nvPr/>
        </p:nvSpPr>
        <p:spPr>
          <a:xfrm>
            <a:off x="3188402" y="185575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60</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24D01535-6734-4829-8280-80BDA343CC3C}"/>
              </a:ext>
            </a:extLst>
          </p:cNvPr>
          <p:cNvSpPr txBox="1"/>
          <p:nvPr/>
        </p:nvSpPr>
        <p:spPr>
          <a:xfrm>
            <a:off x="552745" y="1884222"/>
            <a:ext cx="2376243" cy="21544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1E6F"/>
                </a:solidFill>
                <a:effectLst/>
                <a:uLnTx/>
                <a:uFillTx/>
                <a:latin typeface="Calibri" panose="020F0502020204030204"/>
                <a:ea typeface="+mn-ea"/>
                <a:cs typeface="+mn-cs"/>
              </a:rPr>
              <a:t>Finance en général</a:t>
            </a:r>
          </a:p>
        </p:txBody>
      </p:sp>
      <p:sp>
        <p:nvSpPr>
          <p:cNvPr id="29" name="TextBox 28">
            <a:extLst>
              <a:ext uri="{FF2B5EF4-FFF2-40B4-BE49-F238E27FC236}">
                <a16:creationId xmlns:a16="http://schemas.microsoft.com/office/drawing/2014/main" id="{7527F8BB-939C-4149-8CCD-2E85E10911AC}"/>
              </a:ext>
            </a:extLst>
          </p:cNvPr>
          <p:cNvSpPr txBox="1"/>
          <p:nvPr/>
        </p:nvSpPr>
        <p:spPr>
          <a:xfrm>
            <a:off x="552746" y="2747260"/>
            <a:ext cx="2376243" cy="21544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1E6F"/>
                </a:solidFill>
                <a:effectLst/>
                <a:uLnTx/>
                <a:uFillTx/>
                <a:latin typeface="Calibri" panose="020F0502020204030204"/>
                <a:ea typeface="+mn-ea"/>
                <a:cs typeface="+mn-cs"/>
              </a:rPr>
              <a:t>Actions et obligations</a:t>
            </a:r>
          </a:p>
        </p:txBody>
      </p:sp>
      <p:sp>
        <p:nvSpPr>
          <p:cNvPr id="30" name="TextBox 29">
            <a:extLst>
              <a:ext uri="{FF2B5EF4-FFF2-40B4-BE49-F238E27FC236}">
                <a16:creationId xmlns:a16="http://schemas.microsoft.com/office/drawing/2014/main" id="{DCD1D41A-AD50-4365-A907-5E8D61755CCE}"/>
              </a:ext>
            </a:extLst>
          </p:cNvPr>
          <p:cNvSpPr txBox="1"/>
          <p:nvPr/>
        </p:nvSpPr>
        <p:spPr>
          <a:xfrm>
            <a:off x="570203" y="3601239"/>
            <a:ext cx="2376243" cy="21544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1E6F"/>
                </a:solidFill>
                <a:effectLst/>
                <a:uLnTx/>
                <a:uFillTx/>
                <a:latin typeface="Calibri" panose="020F0502020204030204"/>
                <a:ea typeface="+mn-ea"/>
                <a:cs typeface="+mn-cs"/>
              </a:rPr>
              <a:t>Fonds d’investissement</a:t>
            </a:r>
          </a:p>
        </p:txBody>
      </p:sp>
      <p:sp>
        <p:nvSpPr>
          <p:cNvPr id="31" name="TextBox 30">
            <a:extLst>
              <a:ext uri="{FF2B5EF4-FFF2-40B4-BE49-F238E27FC236}">
                <a16:creationId xmlns:a16="http://schemas.microsoft.com/office/drawing/2014/main" id="{BDBF650B-A374-40DE-9C17-C73E5972EF37}"/>
              </a:ext>
            </a:extLst>
          </p:cNvPr>
          <p:cNvSpPr txBox="1"/>
          <p:nvPr/>
        </p:nvSpPr>
        <p:spPr>
          <a:xfrm>
            <a:off x="552747" y="4500878"/>
            <a:ext cx="2376243" cy="215444"/>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400" b="1" i="0" u="none" strike="noStrike" kern="1200" cap="none" spc="0" normalizeH="0" baseline="0" noProof="0" dirty="0">
                <a:ln>
                  <a:noFill/>
                </a:ln>
                <a:solidFill>
                  <a:srgbClr val="001E6F"/>
                </a:solidFill>
                <a:effectLst/>
                <a:uLnTx/>
                <a:uFillTx/>
                <a:latin typeface="Calibri" panose="020F0502020204030204"/>
                <a:ea typeface="+mn-ea"/>
                <a:cs typeface="+mn-cs"/>
              </a:rPr>
              <a:t>Crypto-monnaies</a:t>
            </a:r>
          </a:p>
        </p:txBody>
      </p:sp>
      <p:sp>
        <p:nvSpPr>
          <p:cNvPr id="45" name="TextBox 44">
            <a:extLst>
              <a:ext uri="{FF2B5EF4-FFF2-40B4-BE49-F238E27FC236}">
                <a16:creationId xmlns:a16="http://schemas.microsoft.com/office/drawing/2014/main" id="{E3EC2146-3D2F-45FF-B96F-2144F4C5B4C1}"/>
              </a:ext>
            </a:extLst>
          </p:cNvPr>
          <p:cNvSpPr txBox="1"/>
          <p:nvPr/>
        </p:nvSpPr>
        <p:spPr>
          <a:xfrm>
            <a:off x="3188402" y="2707753"/>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41</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46" name="TextBox 45">
            <a:extLst>
              <a:ext uri="{FF2B5EF4-FFF2-40B4-BE49-F238E27FC236}">
                <a16:creationId xmlns:a16="http://schemas.microsoft.com/office/drawing/2014/main" id="{F6070217-0FBF-4CF8-97FC-7F388A9C39D7}"/>
              </a:ext>
            </a:extLst>
          </p:cNvPr>
          <p:cNvSpPr txBox="1"/>
          <p:nvPr/>
        </p:nvSpPr>
        <p:spPr>
          <a:xfrm>
            <a:off x="3182928" y="355727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38</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47" name="TextBox 46">
            <a:extLst>
              <a:ext uri="{FF2B5EF4-FFF2-40B4-BE49-F238E27FC236}">
                <a16:creationId xmlns:a16="http://schemas.microsoft.com/office/drawing/2014/main" id="{36A501A9-0D0B-4FA4-8C47-BDD371C855E7}"/>
              </a:ext>
            </a:extLst>
          </p:cNvPr>
          <p:cNvSpPr txBox="1"/>
          <p:nvPr/>
        </p:nvSpPr>
        <p:spPr>
          <a:xfrm>
            <a:off x="3182928" y="444680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24</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48" name="TextBox 47">
            <a:extLst>
              <a:ext uri="{FF2B5EF4-FFF2-40B4-BE49-F238E27FC236}">
                <a16:creationId xmlns:a16="http://schemas.microsoft.com/office/drawing/2014/main" id="{E294A908-B609-47CC-853B-755E1AA3C15E}"/>
              </a:ext>
            </a:extLst>
          </p:cNvPr>
          <p:cNvSpPr txBox="1"/>
          <p:nvPr/>
        </p:nvSpPr>
        <p:spPr>
          <a:xfrm>
            <a:off x="10383616" y="185575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37</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49" name="TextBox 48">
            <a:extLst>
              <a:ext uri="{FF2B5EF4-FFF2-40B4-BE49-F238E27FC236}">
                <a16:creationId xmlns:a16="http://schemas.microsoft.com/office/drawing/2014/main" id="{1F0A08BC-F435-4150-ADE6-F5CA4CF3A96B}"/>
              </a:ext>
            </a:extLst>
          </p:cNvPr>
          <p:cNvSpPr txBox="1"/>
          <p:nvPr/>
        </p:nvSpPr>
        <p:spPr>
          <a:xfrm>
            <a:off x="10383616" y="2707753"/>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54</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50" name="TextBox 49">
            <a:extLst>
              <a:ext uri="{FF2B5EF4-FFF2-40B4-BE49-F238E27FC236}">
                <a16:creationId xmlns:a16="http://schemas.microsoft.com/office/drawing/2014/main" id="{C38C0DD6-EF8D-420B-9D13-FA5646B9FD7C}"/>
              </a:ext>
            </a:extLst>
          </p:cNvPr>
          <p:cNvSpPr txBox="1"/>
          <p:nvPr/>
        </p:nvSpPr>
        <p:spPr>
          <a:xfrm>
            <a:off x="10378142" y="355727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57</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51" name="TextBox 50">
            <a:extLst>
              <a:ext uri="{FF2B5EF4-FFF2-40B4-BE49-F238E27FC236}">
                <a16:creationId xmlns:a16="http://schemas.microsoft.com/office/drawing/2014/main" id="{75D67B81-E447-4207-AE17-53EFCA9CE899}"/>
              </a:ext>
            </a:extLst>
          </p:cNvPr>
          <p:cNvSpPr txBox="1"/>
          <p:nvPr/>
        </p:nvSpPr>
        <p:spPr>
          <a:xfrm>
            <a:off x="10378142" y="444680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70</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53" name="Rectangle: Rounded Corners 52">
            <a:extLst>
              <a:ext uri="{FF2B5EF4-FFF2-40B4-BE49-F238E27FC236}">
                <a16:creationId xmlns:a16="http://schemas.microsoft.com/office/drawing/2014/main" id="{9C2DD5E5-44B7-4418-A3BD-454D596D8137}"/>
              </a:ext>
            </a:extLst>
          </p:cNvPr>
          <p:cNvSpPr/>
          <p:nvPr/>
        </p:nvSpPr>
        <p:spPr bwMode="ltGray">
          <a:xfrm>
            <a:off x="915897" y="5234675"/>
            <a:ext cx="10272014" cy="643245"/>
          </a:xfrm>
          <a:prstGeom prst="roundRect">
            <a:avLst/>
          </a:prstGeom>
          <a:solidFill>
            <a:srgbClr val="71717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fr-LU" sz="1050" b="0" i="0" u="none" strike="noStrike" kern="1200" cap="none" spc="0" normalizeH="0" baseline="0" noProof="0" dirty="0">
                <a:ln>
                  <a:noFill/>
                </a:ln>
                <a:solidFill>
                  <a:srgbClr val="FFFFFF"/>
                </a:solidFill>
                <a:effectLst/>
                <a:uLnTx/>
                <a:uFillTx/>
                <a:latin typeface="Calibri" panose="020F0502020204030204"/>
                <a:ea typeface="+mn-ea"/>
                <a:cs typeface="+mn-cs"/>
              </a:rPr>
              <a:t>Similaire à l’intérêt pour la finance et les produits financiers en général, nous observons des différences de connaissance pour les produits financiers selon le profil des répondants. Les profils les plus informées sont: masculins, de nationalité étrangère, travaillent actuellement ou ont travaillé dans le secteur des finances, ont un niveau d’étude supérieur et financièrement aisés.</a:t>
            </a:r>
            <a:endParaRPr kumimoji="0" lang="fr-LU" sz="1100" b="0" i="0" u="none" strike="noStrike" kern="1200" cap="none" spc="0" normalizeH="0" baseline="0" noProof="0" dirty="0">
              <a:ln>
                <a:noFill/>
              </a:ln>
              <a:solidFill>
                <a:srgbClr val="FFFFFF"/>
              </a:solidFill>
              <a:effectLst/>
              <a:uLnTx/>
              <a:uFillTx/>
              <a:latin typeface="Calibri" panose="020F0502020204030204"/>
              <a:ea typeface="+mn-ea"/>
              <a:cs typeface="+mn-cs"/>
            </a:endParaRPr>
          </a:p>
        </p:txBody>
      </p:sp>
      <p:sp>
        <p:nvSpPr>
          <p:cNvPr id="26" name="Rounded Rectangle 25">
            <a:extLst>
              <a:ext uri="{FF2B5EF4-FFF2-40B4-BE49-F238E27FC236}">
                <a16:creationId xmlns:a16="http://schemas.microsoft.com/office/drawing/2014/main" id="{37A2EF3B-DF38-2A0F-94E0-B8687F553EF7}"/>
              </a:ext>
            </a:extLst>
          </p:cNvPr>
          <p:cNvSpPr/>
          <p:nvPr/>
        </p:nvSpPr>
        <p:spPr>
          <a:xfrm>
            <a:off x="3704170" y="6053794"/>
            <a:ext cx="7432941" cy="643245"/>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2A01B7FE-CF2C-D455-D9C4-E5B3A98BB93B}"/>
              </a:ext>
            </a:extLst>
          </p:cNvPr>
          <p:cNvSpPr txBox="1"/>
          <p:nvPr/>
        </p:nvSpPr>
        <p:spPr>
          <a:xfrm>
            <a:off x="9666514" y="312057"/>
            <a:ext cx="2190524" cy="928914"/>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126905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1" name="Chart Placeholder 10">
            <a:extLst>
              <a:ext uri="{FF2B5EF4-FFF2-40B4-BE49-F238E27FC236}">
                <a16:creationId xmlns:a16="http://schemas.microsoft.com/office/drawing/2014/main" id="{9C4FE5AA-8746-9AC7-0BAA-3BB638592FAB}"/>
              </a:ext>
            </a:extLst>
          </p:cNvPr>
          <p:cNvGraphicFramePr>
            <a:graphicFrameLocks noGrp="1"/>
          </p:cNvGraphicFramePr>
          <p:nvPr>
            <p:ph type="chart" sz="quarter" idx="43"/>
          </p:nvPr>
        </p:nvGraphicFramePr>
        <p:xfrm>
          <a:off x="836612" y="1589087"/>
          <a:ext cx="7518173" cy="3679825"/>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2" y="660359"/>
            <a:ext cx="9031288" cy="387798"/>
          </a:xfrm>
        </p:spPr>
        <p:txBody>
          <a:bodyPr/>
          <a:lstStyle/>
          <a:p>
            <a:r>
              <a:rPr lang="fr-LU" sz="2800" dirty="0"/>
              <a:t>Qu’évoque pour vous l'expression "Finance durable" ?</a:t>
            </a:r>
          </a:p>
        </p:txBody>
      </p:sp>
      <p:sp>
        <p:nvSpPr>
          <p:cNvPr id="9" name="Slide Number Placeholder 8">
            <a:extLst>
              <a:ext uri="{FF2B5EF4-FFF2-40B4-BE49-F238E27FC236}">
                <a16:creationId xmlns:a16="http://schemas.microsoft.com/office/drawing/2014/main" id="{6604ABBF-D1D5-4F1B-BF03-9D24CD91D4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055C8F5E-C01C-4658-A182-10BAF12A6BB4}"/>
              </a:ext>
            </a:extLst>
          </p:cNvPr>
          <p:cNvSpPr txBox="1">
            <a:spLocks/>
          </p:cNvSpPr>
          <p:nvPr>
            <p:custDataLst>
              <p:tags r:id="rId1"/>
            </p:custDataLst>
          </p:nvPr>
        </p:nvSpPr>
        <p:spPr>
          <a:xfrm>
            <a:off x="6204857" y="4865912"/>
            <a:ext cx="5221287"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1011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Qu’évoque pour vous l'expression "Finance durable" ? </a:t>
            </a:r>
            <a:b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b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Veuillez indiquer ce qui vous vient spontanément à l’esprit.</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sp>
        <p:nvSpPr>
          <p:cNvPr id="14" name="Rounded Rectangle 13">
            <a:extLst>
              <a:ext uri="{FF2B5EF4-FFF2-40B4-BE49-F238E27FC236}">
                <a16:creationId xmlns:a16="http://schemas.microsoft.com/office/drawing/2014/main" id="{EECDE5FA-86E2-8458-01D5-15562A2E16AA}"/>
              </a:ext>
            </a:extLst>
          </p:cNvPr>
          <p:cNvSpPr/>
          <p:nvPr/>
        </p:nvSpPr>
        <p:spPr>
          <a:xfrm>
            <a:off x="6096000" y="5020247"/>
            <a:ext cx="4517571" cy="792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904750D-ECE4-7ADC-5909-8F8EE40C045D}"/>
              </a:ext>
            </a:extLst>
          </p:cNvPr>
          <p:cNvSpPr txBox="1"/>
          <p:nvPr/>
        </p:nvSpPr>
        <p:spPr>
          <a:xfrm>
            <a:off x="9564914" y="254000"/>
            <a:ext cx="2104572" cy="1117600"/>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161204379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2" y="494159"/>
            <a:ext cx="8487001" cy="553998"/>
          </a:xfrm>
        </p:spPr>
        <p:txBody>
          <a:bodyPr/>
          <a:lstStyle/>
          <a:p>
            <a:r>
              <a:rPr lang="fr-LU" sz="2800" dirty="0"/>
              <a:t>Qu’évoque pour vous l'expression "Finance durable" ? </a:t>
            </a:r>
          </a:p>
        </p:txBody>
      </p:sp>
      <p:sp>
        <p:nvSpPr>
          <p:cNvPr id="3" name="Slide Number Placeholder 2">
            <a:extLst>
              <a:ext uri="{FF2B5EF4-FFF2-40B4-BE49-F238E27FC236}">
                <a16:creationId xmlns:a16="http://schemas.microsoft.com/office/drawing/2014/main" id="{F0628F6B-3013-4C16-8991-D9D8F6DF9710}"/>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795B8BD5-D4A6-A72A-3157-B442F95A2E92}"/>
              </a:ext>
            </a:extLst>
          </p:cNvPr>
          <p:cNvSpPr>
            <a:spLocks noGrp="1"/>
          </p:cNvSpPr>
          <p:nvPr>
            <p:ph type="body" sz="quarter" idx="36"/>
          </p:nvPr>
        </p:nvSpPr>
        <p:spPr/>
        <p:txBody>
          <a:bodyPr/>
          <a:lstStyle/>
          <a:p>
            <a:endParaRPr lang="en-LU"/>
          </a:p>
        </p:txBody>
      </p:sp>
      <p:sp>
        <p:nvSpPr>
          <p:cNvPr id="9" name="Thought Bubble: Cloud 8">
            <a:extLst>
              <a:ext uri="{FF2B5EF4-FFF2-40B4-BE49-F238E27FC236}">
                <a16:creationId xmlns:a16="http://schemas.microsoft.com/office/drawing/2014/main" id="{77119B52-F678-42C6-B6F4-2C99E1BD27D6}"/>
              </a:ext>
            </a:extLst>
          </p:cNvPr>
          <p:cNvSpPr/>
          <p:nvPr/>
        </p:nvSpPr>
        <p:spPr>
          <a:xfrm>
            <a:off x="8464548" y="1319856"/>
            <a:ext cx="3362326" cy="1758095"/>
          </a:xfrm>
          <a:prstGeom prst="cloudCallou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b-LU" sz="1400" b="0" i="0" u="none" strike="noStrike" kern="1200" cap="none" spc="0" normalizeH="0" baseline="0" noProof="0" dirty="0">
                <a:ln>
                  <a:noFill/>
                </a:ln>
                <a:solidFill>
                  <a:srgbClr val="FFFFFF"/>
                </a:solidFill>
                <a:effectLst/>
                <a:uLnTx/>
                <a:uFillTx/>
                <a:latin typeface="Calibri" panose="020F0502020204030204"/>
                <a:ea typeface="+mn-ea"/>
                <a:cs typeface="+mn-cs"/>
              </a:rPr>
              <a:t>En finanziellen Investissement deen och iwwer laang Zäit Sënn mécht an net nëmmen fir déi nächst Wochen. </a:t>
            </a:r>
          </a:p>
        </p:txBody>
      </p:sp>
      <p:sp>
        <p:nvSpPr>
          <p:cNvPr id="10" name="Thought Bubble: Cloud 9">
            <a:extLst>
              <a:ext uri="{FF2B5EF4-FFF2-40B4-BE49-F238E27FC236}">
                <a16:creationId xmlns:a16="http://schemas.microsoft.com/office/drawing/2014/main" id="{CCDEEABD-7104-4013-B338-15224F715F3F}"/>
              </a:ext>
            </a:extLst>
          </p:cNvPr>
          <p:cNvSpPr/>
          <p:nvPr/>
        </p:nvSpPr>
        <p:spPr>
          <a:xfrm>
            <a:off x="6743700" y="3780049"/>
            <a:ext cx="4787900" cy="2067446"/>
          </a:xfrm>
          <a:prstGeom prst="cloudCallout">
            <a:avLst>
              <a:gd name="adj1" fmla="val -32147"/>
              <a:gd name="adj2" fmla="val -56998"/>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b-LU" sz="1400" b="0" i="0" u="none" strike="noStrike" kern="1200" cap="none" spc="0" normalizeH="0" baseline="0" noProof="0" dirty="0">
                <a:ln>
                  <a:noFill/>
                </a:ln>
                <a:solidFill>
                  <a:srgbClr val="FFFFFF"/>
                </a:solidFill>
                <a:effectLst/>
                <a:uLnTx/>
                <a:uFillTx/>
                <a:latin typeface="Calibri" panose="020F0502020204030204"/>
                <a:ea typeface="+mn-ea"/>
                <a:cs typeface="+mn-cs"/>
              </a:rPr>
              <a:t>Datt net méi a fossil Energie investéiert gëtt, net méi a Waffen, an an Autokrat Staaten. Dofir an gréng Energie, ouni Greenwashing, an Firmen déi et eescht mengen mat der Nohaltegkeet.</a:t>
            </a:r>
          </a:p>
        </p:txBody>
      </p:sp>
      <p:sp>
        <p:nvSpPr>
          <p:cNvPr id="11" name="Thought Bubble: Cloud 10">
            <a:extLst>
              <a:ext uri="{FF2B5EF4-FFF2-40B4-BE49-F238E27FC236}">
                <a16:creationId xmlns:a16="http://schemas.microsoft.com/office/drawing/2014/main" id="{45890783-684F-4833-B860-C7559DEB9A6A}"/>
              </a:ext>
            </a:extLst>
          </p:cNvPr>
          <p:cNvSpPr/>
          <p:nvPr/>
        </p:nvSpPr>
        <p:spPr>
          <a:xfrm>
            <a:off x="4501660" y="1319856"/>
            <a:ext cx="3362326" cy="1559497"/>
          </a:xfrm>
          <a:prstGeom prst="cloudCallout">
            <a:avLst/>
          </a:prstGeom>
          <a:solidFill>
            <a:srgbClr val="FF6E4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LU" sz="1400" b="0" i="0" u="none" strike="noStrike" kern="1200" cap="none" spc="0" normalizeH="0" baseline="0" noProof="0" dirty="0">
                <a:ln>
                  <a:noFill/>
                </a:ln>
                <a:solidFill>
                  <a:srgbClr val="FFFFFF"/>
                </a:solidFill>
                <a:effectLst/>
                <a:uLnTx/>
                <a:uFillTx/>
                <a:latin typeface="Calibri" panose="020F0502020204030204"/>
                <a:ea typeface="+mn-ea"/>
                <a:cs typeface="+mn-cs"/>
              </a:rPr>
              <a:t>C'est un investissement qui perdure dans le temps et qui n'est pas mauvais pour la planète.</a:t>
            </a:r>
          </a:p>
        </p:txBody>
      </p:sp>
      <p:sp>
        <p:nvSpPr>
          <p:cNvPr id="12" name="Thought Bubble: Cloud 11">
            <a:extLst>
              <a:ext uri="{FF2B5EF4-FFF2-40B4-BE49-F238E27FC236}">
                <a16:creationId xmlns:a16="http://schemas.microsoft.com/office/drawing/2014/main" id="{F7E713AB-033F-4B58-8090-5E6D339378A1}"/>
              </a:ext>
            </a:extLst>
          </p:cNvPr>
          <p:cNvSpPr/>
          <p:nvPr/>
        </p:nvSpPr>
        <p:spPr>
          <a:xfrm>
            <a:off x="594952" y="1181942"/>
            <a:ext cx="3306147" cy="1902372"/>
          </a:xfrm>
          <a:prstGeom prst="cloudCallout">
            <a:avLst>
              <a:gd name="adj1" fmla="val 31683"/>
              <a:gd name="adj2" fmla="val 59162"/>
            </a:avLst>
          </a:prstGeom>
          <a:solidFill>
            <a:srgbClr val="92D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lb-LU" sz="1400" b="0" i="0" u="none" strike="noStrike" kern="1200" cap="none" spc="0" normalizeH="0" baseline="0" noProof="0" dirty="0">
                <a:ln>
                  <a:noFill/>
                </a:ln>
                <a:solidFill>
                  <a:srgbClr val="FFFFFF"/>
                </a:solidFill>
                <a:effectLst/>
                <a:uLnTx/>
                <a:uFillTx/>
                <a:latin typeface="Calibri" panose="020F0502020204030204"/>
                <a:ea typeface="+mn-ea"/>
                <a:cs typeface="+mn-cs"/>
              </a:rPr>
              <a:t>Finanzen déi Ëmwelt-, Sozial-, Mënschenrechtskrittären respektéieren, ESG Finanzproduiten.</a:t>
            </a:r>
          </a:p>
        </p:txBody>
      </p:sp>
      <p:sp>
        <p:nvSpPr>
          <p:cNvPr id="13" name="Thought Bubble: Cloud 12">
            <a:extLst>
              <a:ext uri="{FF2B5EF4-FFF2-40B4-BE49-F238E27FC236}">
                <a16:creationId xmlns:a16="http://schemas.microsoft.com/office/drawing/2014/main" id="{47F13235-17B4-4C8E-AF6F-A0F8AA8A72D7}"/>
              </a:ext>
            </a:extLst>
          </p:cNvPr>
          <p:cNvSpPr/>
          <p:nvPr/>
        </p:nvSpPr>
        <p:spPr>
          <a:xfrm>
            <a:off x="1820498" y="3945123"/>
            <a:ext cx="3627803" cy="1902372"/>
          </a:xfrm>
          <a:prstGeom prst="cloudCallout">
            <a:avLst>
              <a:gd name="adj1" fmla="val 62379"/>
              <a:gd name="adj2" fmla="val -2829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LU" sz="1400" b="0" i="0" u="none" strike="noStrike" kern="1200" cap="none" spc="0" normalizeH="0" baseline="0" noProof="0" dirty="0">
                <a:ln>
                  <a:noFill/>
                </a:ln>
                <a:solidFill>
                  <a:srgbClr val="FFFFFF"/>
                </a:solidFill>
                <a:effectLst/>
                <a:uLnTx/>
                <a:uFillTx/>
                <a:latin typeface="Calibri" panose="020F0502020204030204"/>
                <a:ea typeface="+mn-ea"/>
                <a:cs typeface="+mn-cs"/>
              </a:rPr>
              <a:t>Des investissements qui permettent de mieux préserver les ressources de la planète, de limiter les gaspillages, de favoriser le recyclage ...</a:t>
            </a:r>
          </a:p>
        </p:txBody>
      </p:sp>
      <p:sp>
        <p:nvSpPr>
          <p:cNvPr id="2" name="TextBox 1">
            <a:extLst>
              <a:ext uri="{FF2B5EF4-FFF2-40B4-BE49-F238E27FC236}">
                <a16:creationId xmlns:a16="http://schemas.microsoft.com/office/drawing/2014/main" id="{0FB5E252-D255-01C8-EC82-C3F045C71043}"/>
              </a:ext>
            </a:extLst>
          </p:cNvPr>
          <p:cNvSpPr txBox="1"/>
          <p:nvPr/>
        </p:nvSpPr>
        <p:spPr>
          <a:xfrm>
            <a:off x="9724571" y="312057"/>
            <a:ext cx="1807029" cy="869885"/>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3565364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Chart 19">
            <a:extLst>
              <a:ext uri="{FF2B5EF4-FFF2-40B4-BE49-F238E27FC236}">
                <a16:creationId xmlns:a16="http://schemas.microsoft.com/office/drawing/2014/main" id="{470BA027-4950-44AC-9A79-515030AD147C}"/>
              </a:ext>
            </a:extLst>
          </p:cNvPr>
          <p:cNvGraphicFramePr/>
          <p:nvPr/>
        </p:nvGraphicFramePr>
        <p:xfrm>
          <a:off x="525098" y="1267742"/>
          <a:ext cx="10496915" cy="4322516"/>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660359"/>
            <a:ext cx="9151030" cy="387798"/>
          </a:xfrm>
        </p:spPr>
        <p:txBody>
          <a:bodyPr/>
          <a:lstStyle/>
          <a:p>
            <a:r>
              <a:rPr lang="fr-LU" sz="2800" dirty="0"/>
              <a:t>Affirmations qui définissent un produit financier durable ?</a:t>
            </a:r>
            <a:endParaRPr lang="fr-LU" sz="2800" b="0" dirty="0">
              <a:solidFill>
                <a:srgbClr val="00B050"/>
              </a:solidFill>
            </a:endParaRPr>
          </a:p>
        </p:txBody>
      </p:sp>
      <p:sp>
        <p:nvSpPr>
          <p:cNvPr id="3" name="Slide Number Placeholder 2">
            <a:extLst>
              <a:ext uri="{FF2B5EF4-FFF2-40B4-BE49-F238E27FC236}">
                <a16:creationId xmlns:a16="http://schemas.microsoft.com/office/drawing/2014/main" id="{501F1375-FF01-464B-806D-1BEAB4C02C2A}"/>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06E4BA4E-064E-4141-9D06-71136E1DC455}"/>
              </a:ext>
            </a:extLst>
          </p:cNvPr>
          <p:cNvSpPr txBox="1">
            <a:spLocks/>
          </p:cNvSpPr>
          <p:nvPr>
            <p:custDataLst>
              <p:tags r:id="rId1"/>
            </p:custDataLst>
          </p:nvPr>
        </p:nvSpPr>
        <p:spPr>
          <a:xfrm>
            <a:off x="625383" y="5442855"/>
            <a:ext cx="6900772"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1011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Parmi les affirmations suivantes, quelles sont celles qui définissent un produit financier durable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pic>
        <p:nvPicPr>
          <p:cNvPr id="7170" name="Picture 2" descr="Premium Vector | Green checkmark and red cross isolated on white  background. right and wrong icon . vector illustration.">
            <a:extLst>
              <a:ext uri="{FF2B5EF4-FFF2-40B4-BE49-F238E27FC236}">
                <a16:creationId xmlns:a16="http://schemas.microsoft.com/office/drawing/2014/main" id="{32332D28-A7A6-45FC-AC76-E522C1B62995}"/>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r="48296"/>
          <a:stretch/>
        </p:blipFill>
        <p:spPr bwMode="auto">
          <a:xfrm>
            <a:off x="10572714" y="2765213"/>
            <a:ext cx="1254160" cy="1212828"/>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C7B76B5A-6F5B-217B-F456-9115938F4C90}"/>
              </a:ext>
            </a:extLst>
          </p:cNvPr>
          <p:cNvSpPr txBox="1"/>
          <p:nvPr/>
        </p:nvSpPr>
        <p:spPr>
          <a:xfrm>
            <a:off x="5773555" y="1183103"/>
            <a:ext cx="1726702" cy="169277"/>
          </a:xfrm>
          <a:prstGeom prst="rect">
            <a:avLst/>
          </a:prstGeom>
          <a:noFill/>
        </p:spPr>
        <p:txBody>
          <a:bodyPr wrap="square" lIns="0" tIns="0" rIns="0" bIns="0"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BE" sz="1100" b="0" i="0" u="none" strike="noStrike" kern="1200" cap="none" spc="0" normalizeH="0" baseline="0" noProof="0" dirty="0">
                <a:ln>
                  <a:noFill/>
                </a:ln>
                <a:solidFill>
                  <a:srgbClr val="717171"/>
                </a:solidFill>
                <a:effectLst/>
                <a:uLnTx/>
                <a:uFillTx/>
                <a:latin typeface="Arial"/>
                <a:ea typeface="+mn-ea"/>
                <a:cs typeface="+mn-cs"/>
              </a:rPr>
              <a:t>% des approbations</a:t>
            </a:r>
            <a:endParaRPr kumimoji="0" lang="fr-FR" sz="1100" b="0" i="0" u="none" strike="noStrike" kern="1200" cap="none" spc="0" normalizeH="0" baseline="0" noProof="0" dirty="0">
              <a:ln>
                <a:noFill/>
              </a:ln>
              <a:solidFill>
                <a:srgbClr val="717171"/>
              </a:solidFill>
              <a:effectLst/>
              <a:uLnTx/>
              <a:uFillTx/>
              <a:latin typeface="Arial"/>
              <a:ea typeface="+mn-ea"/>
              <a:cs typeface="+mn-cs"/>
            </a:endParaRPr>
          </a:p>
        </p:txBody>
      </p:sp>
      <p:sp>
        <p:nvSpPr>
          <p:cNvPr id="14" name="Rounded Rectangle 13">
            <a:extLst>
              <a:ext uri="{FF2B5EF4-FFF2-40B4-BE49-F238E27FC236}">
                <a16:creationId xmlns:a16="http://schemas.microsoft.com/office/drawing/2014/main" id="{1F0DDC6D-9D8A-6797-CD2A-C1D6B92AD97D}"/>
              </a:ext>
            </a:extLst>
          </p:cNvPr>
          <p:cNvSpPr/>
          <p:nvPr/>
        </p:nvSpPr>
        <p:spPr>
          <a:xfrm>
            <a:off x="525098" y="5527493"/>
            <a:ext cx="6900771" cy="664031"/>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83BC5D0B-7C4D-B233-785D-BBCFD6375E0A}"/>
              </a:ext>
            </a:extLst>
          </p:cNvPr>
          <p:cNvSpPr txBox="1"/>
          <p:nvPr/>
        </p:nvSpPr>
        <p:spPr>
          <a:xfrm>
            <a:off x="9710057" y="268514"/>
            <a:ext cx="1792514" cy="914589"/>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429168000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2180036" y="1352520"/>
            <a:ext cx="6863273" cy="290849"/>
          </a:xfrm>
        </p:spPr>
        <p:txBody>
          <a:bodyPr/>
          <a:lstStyle/>
          <a:p>
            <a:r>
              <a:rPr lang="fr-LU" sz="2100" dirty="0"/>
              <a:t>Explication fournie aux personnes sondées </a:t>
            </a:r>
            <a:endParaRPr lang="fr-LU" sz="2100" dirty="0">
              <a:solidFill>
                <a:srgbClr val="00B050"/>
              </a:solidFill>
            </a:endParaRPr>
          </a:p>
        </p:txBody>
      </p:sp>
      <p:sp>
        <p:nvSpPr>
          <p:cNvPr id="3" name="Slide Number Placeholder 2">
            <a:extLst>
              <a:ext uri="{FF2B5EF4-FFF2-40B4-BE49-F238E27FC236}">
                <a16:creationId xmlns:a16="http://schemas.microsoft.com/office/drawing/2014/main" id="{501F1375-FF01-464B-806D-1BEAB4C02C2A}"/>
              </a:ext>
            </a:extLst>
          </p:cNvPr>
          <p:cNvSpPr>
            <a:spLocks noGrp="1"/>
          </p:cNvSpPr>
          <p:nvPr>
            <p:ph type="sldNum" sz="quarter" idx="12"/>
          </p:nvPr>
        </p:nvSpPr>
        <p:spPr/>
        <p:txBody>
          <a:bodyPr/>
          <a:lstStyle/>
          <a:p>
            <a:fld id="{4034BEE3-566C-4068-A777-C3A4762E861B}" type="slidenum">
              <a:rPr lang="en-GB" smtClean="0"/>
              <a:pPr/>
              <a:t>8</a:t>
            </a:fld>
            <a:endParaRPr lang="en-GB" dirty="0"/>
          </a:p>
        </p:txBody>
      </p:sp>
      <p:sp>
        <p:nvSpPr>
          <p:cNvPr id="11" name="Thought Bubble: Cloud 12">
            <a:extLst>
              <a:ext uri="{FF2B5EF4-FFF2-40B4-BE49-F238E27FC236}">
                <a16:creationId xmlns:a16="http://schemas.microsoft.com/office/drawing/2014/main" id="{EFBED5E4-65A7-CCCD-A5A7-73ABEFCE37D5}"/>
              </a:ext>
            </a:extLst>
          </p:cNvPr>
          <p:cNvSpPr/>
          <p:nvPr/>
        </p:nvSpPr>
        <p:spPr>
          <a:xfrm>
            <a:off x="2032000" y="2207492"/>
            <a:ext cx="7011308" cy="4027054"/>
          </a:xfrm>
          <a:prstGeom prst="cloudCallout">
            <a:avLst>
              <a:gd name="adj1" fmla="val 62379"/>
              <a:gd name="adj2" fmla="val -28292"/>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0" tIns="34290" rIns="68580" bIns="34290" numCol="1" spcCol="0" rtlCol="0" fromWordArt="0" anchor="t" anchorCtr="0" forceAA="0" compatLnSpc="1">
            <a:prstTxWarp prst="textNoShape">
              <a:avLst/>
            </a:prstTxWarp>
            <a:noAutofit/>
          </a:bodyPr>
          <a:lstStyle/>
          <a:p>
            <a:pPr algn="ctr"/>
            <a:r>
              <a:rPr lang="fr-LU" sz="2100" i="1" dirty="0">
                <a:solidFill>
                  <a:schemeClr val="bg1"/>
                </a:solidFill>
              </a:rPr>
              <a:t>« La finance durable fait référence à des décisions financières qui ne visent pas seulement le rendement financier, mais qui tiennent également compte de l’impact non financier sur l’environnement, les aspects sociaux et sur la saine gestion d’une société ». </a:t>
            </a:r>
          </a:p>
        </p:txBody>
      </p:sp>
      <p:sp>
        <p:nvSpPr>
          <p:cNvPr id="2" name="TextBox 1">
            <a:extLst>
              <a:ext uri="{FF2B5EF4-FFF2-40B4-BE49-F238E27FC236}">
                <a16:creationId xmlns:a16="http://schemas.microsoft.com/office/drawing/2014/main" id="{0803164D-5084-D644-98E5-884246DD0109}"/>
              </a:ext>
            </a:extLst>
          </p:cNvPr>
          <p:cNvSpPr txBox="1"/>
          <p:nvPr/>
        </p:nvSpPr>
        <p:spPr>
          <a:xfrm>
            <a:off x="9539111" y="225778"/>
            <a:ext cx="2020711" cy="1275644"/>
          </a:xfrm>
          <a:prstGeom prst="rect">
            <a:avLst/>
          </a:prstGeom>
          <a:solidFill>
            <a:schemeClr val="bg1"/>
          </a:solidFill>
        </p:spPr>
        <p:txBody>
          <a:bodyPr vert="horz" wrap="square" lIns="108000" tIns="36000" rIns="108000" bIns="36000" rtlCol="0" anchor="ctr" anchorCtr="0">
            <a:spAutoFit/>
          </a:bodyPr>
          <a:lstStyle/>
          <a:p>
            <a:pPr algn="l"/>
            <a:endParaRPr lang="en-LU" sz="2000" dirty="0"/>
          </a:p>
        </p:txBody>
      </p:sp>
    </p:spTree>
    <p:extLst>
      <p:ext uri="{BB962C8B-B14F-4D97-AF65-F5344CB8AC3E}">
        <p14:creationId xmlns:p14="http://schemas.microsoft.com/office/powerpoint/2010/main" val="35009688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2" y="494159"/>
            <a:ext cx="7855631" cy="553998"/>
          </a:xfrm>
        </p:spPr>
        <p:txBody>
          <a:bodyPr/>
          <a:lstStyle/>
          <a:p>
            <a:r>
              <a:rPr lang="fr-LU" sz="2800" dirty="0"/>
              <a:t>Niveau de connaissance d’une sélection de produits et concepts</a:t>
            </a:r>
          </a:p>
        </p:txBody>
      </p:sp>
      <p:sp>
        <p:nvSpPr>
          <p:cNvPr id="3" name="Slide Number Placeholder 2">
            <a:extLst>
              <a:ext uri="{FF2B5EF4-FFF2-40B4-BE49-F238E27FC236}">
                <a16:creationId xmlns:a16="http://schemas.microsoft.com/office/drawing/2014/main" id="{0599CAB9-5401-4226-BCD3-B44AD671BF65}"/>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043CA289-554E-4AD8-B7A1-14FB961BAD5A}"/>
              </a:ext>
            </a:extLst>
          </p:cNvPr>
          <p:cNvSpPr txBox="1">
            <a:spLocks/>
          </p:cNvSpPr>
          <p:nvPr>
            <p:custDataLst>
              <p:tags r:id="rId1"/>
            </p:custDataLst>
          </p:nvPr>
        </p:nvSpPr>
        <p:spPr>
          <a:xfrm>
            <a:off x="1611857" y="5423093"/>
            <a:ext cx="6008144"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1011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Comment évaluez-vous votre connaissance des produits et concepts suivants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6" name="Chart 5">
            <a:extLst>
              <a:ext uri="{FF2B5EF4-FFF2-40B4-BE49-F238E27FC236}">
                <a16:creationId xmlns:a16="http://schemas.microsoft.com/office/drawing/2014/main" id="{56E6464A-8325-4F88-81C9-915813ED08FA}"/>
              </a:ext>
            </a:extLst>
          </p:cNvPr>
          <p:cNvGraphicFramePr/>
          <p:nvPr/>
        </p:nvGraphicFramePr>
        <p:xfrm>
          <a:off x="4010872" y="1305017"/>
          <a:ext cx="6392091" cy="4043732"/>
        </p:xfrm>
        <a:graphic>
          <a:graphicData uri="http://schemas.openxmlformats.org/drawingml/2006/chart">
            <c:chart xmlns:c="http://schemas.openxmlformats.org/drawingml/2006/chart" xmlns:r="http://schemas.openxmlformats.org/officeDocument/2006/relationships" r:id="rId4"/>
          </a:graphicData>
        </a:graphic>
      </p:graphicFrame>
      <p:sp>
        <p:nvSpPr>
          <p:cNvPr id="7" name="TextBox 6">
            <a:extLst>
              <a:ext uri="{FF2B5EF4-FFF2-40B4-BE49-F238E27FC236}">
                <a16:creationId xmlns:a16="http://schemas.microsoft.com/office/drawing/2014/main" id="{A5F4C5BD-CEE5-4774-8B1D-0CC18DD97056}"/>
              </a:ext>
            </a:extLst>
          </p:cNvPr>
          <p:cNvSpPr txBox="1"/>
          <p:nvPr/>
        </p:nvSpPr>
        <p:spPr>
          <a:xfrm>
            <a:off x="2959146" y="1204779"/>
            <a:ext cx="1293682"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81C341"/>
                </a:solidFill>
                <a:effectLst/>
                <a:uLnTx/>
                <a:uFillTx/>
                <a:latin typeface="Calibri" panose="020F0502020204030204"/>
                <a:ea typeface="+mn-ea"/>
                <a:cs typeface="+mn-cs"/>
              </a:rPr>
              <a:t>Bonne</a:t>
            </a:r>
            <a:endParaRPr kumimoji="0" lang="fr-FR" sz="14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8" name="TextBox 7">
            <a:extLst>
              <a:ext uri="{FF2B5EF4-FFF2-40B4-BE49-F238E27FC236}">
                <a16:creationId xmlns:a16="http://schemas.microsoft.com/office/drawing/2014/main" id="{A8A84D75-5313-44DF-8005-DF093014B873}"/>
              </a:ext>
            </a:extLst>
          </p:cNvPr>
          <p:cNvSpPr txBox="1"/>
          <p:nvPr/>
        </p:nvSpPr>
        <p:spPr>
          <a:xfrm>
            <a:off x="10137260" y="1230673"/>
            <a:ext cx="1334884"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FF0000"/>
                </a:solidFill>
                <a:effectLst/>
                <a:uLnTx/>
                <a:uFillTx/>
                <a:latin typeface="Calibri" panose="020F0502020204030204"/>
                <a:ea typeface="+mn-ea"/>
                <a:cs typeface="+mn-cs"/>
              </a:rPr>
              <a:t>Mauvaise</a:t>
            </a:r>
            <a:endParaRPr kumimoji="0" lang="fr-FR" sz="14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ABCB9B9C-4173-4F6A-ADE1-5CAE17272240}"/>
              </a:ext>
            </a:extLst>
          </p:cNvPr>
          <p:cNvSpPr txBox="1"/>
          <p:nvPr/>
        </p:nvSpPr>
        <p:spPr>
          <a:xfrm>
            <a:off x="3201102" y="1593230"/>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37</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C10306BF-D1D4-42E5-88D4-08B312D3CCF5}"/>
              </a:ext>
            </a:extLst>
          </p:cNvPr>
          <p:cNvSpPr txBox="1"/>
          <p:nvPr/>
        </p:nvSpPr>
        <p:spPr>
          <a:xfrm>
            <a:off x="727915" y="1637766"/>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Microfinance</a:t>
            </a:r>
          </a:p>
        </p:txBody>
      </p:sp>
      <p:sp>
        <p:nvSpPr>
          <p:cNvPr id="22" name="TextBox 21">
            <a:extLst>
              <a:ext uri="{FF2B5EF4-FFF2-40B4-BE49-F238E27FC236}">
                <a16:creationId xmlns:a16="http://schemas.microsoft.com/office/drawing/2014/main" id="{F8CA6585-4059-4733-A676-28BA789C49DA}"/>
              </a:ext>
            </a:extLst>
          </p:cNvPr>
          <p:cNvSpPr txBox="1"/>
          <p:nvPr/>
        </p:nvSpPr>
        <p:spPr>
          <a:xfrm>
            <a:off x="3201102" y="2202830"/>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33</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1499935E-E4C1-4B05-B183-72FE109CF4BE}"/>
              </a:ext>
            </a:extLst>
          </p:cNvPr>
          <p:cNvSpPr txBox="1"/>
          <p:nvPr/>
        </p:nvSpPr>
        <p:spPr>
          <a:xfrm>
            <a:off x="3201102" y="276978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29</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5CBB9E18-BB5E-42AC-B2AD-C4E1D0C38030}"/>
              </a:ext>
            </a:extLst>
          </p:cNvPr>
          <p:cNvSpPr txBox="1"/>
          <p:nvPr/>
        </p:nvSpPr>
        <p:spPr>
          <a:xfrm>
            <a:off x="3201102" y="334572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28</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5" name="TextBox 24">
            <a:extLst>
              <a:ext uri="{FF2B5EF4-FFF2-40B4-BE49-F238E27FC236}">
                <a16:creationId xmlns:a16="http://schemas.microsoft.com/office/drawing/2014/main" id="{5482C765-F6DF-44B0-B1D4-0FFC4F571CB6}"/>
              </a:ext>
            </a:extLst>
          </p:cNvPr>
          <p:cNvSpPr txBox="1"/>
          <p:nvPr/>
        </p:nvSpPr>
        <p:spPr>
          <a:xfrm>
            <a:off x="3201102" y="392597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28</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590DB53B-2DE7-411B-BED6-8711734104F9}"/>
              </a:ext>
            </a:extLst>
          </p:cNvPr>
          <p:cNvSpPr txBox="1"/>
          <p:nvPr/>
        </p:nvSpPr>
        <p:spPr>
          <a:xfrm>
            <a:off x="3201102" y="451425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21</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6E135218-BD8E-403F-88A1-EBCC19DC91C7}"/>
              </a:ext>
            </a:extLst>
          </p:cNvPr>
          <p:cNvSpPr txBox="1"/>
          <p:nvPr/>
        </p:nvSpPr>
        <p:spPr>
          <a:xfrm>
            <a:off x="10453282" y="1593230"/>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53</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B9C7CA3B-B46C-431A-B4FB-661A50360B5E}"/>
              </a:ext>
            </a:extLst>
          </p:cNvPr>
          <p:cNvSpPr txBox="1"/>
          <p:nvPr/>
        </p:nvSpPr>
        <p:spPr>
          <a:xfrm>
            <a:off x="10453282" y="2202830"/>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58</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DBA80407-59A4-4AB4-BB5A-2DDE893E8F36}"/>
              </a:ext>
            </a:extLst>
          </p:cNvPr>
          <p:cNvSpPr txBox="1"/>
          <p:nvPr/>
        </p:nvSpPr>
        <p:spPr>
          <a:xfrm>
            <a:off x="10453282" y="276978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59</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73325BEE-CBB2-4E0F-9F06-0A91A7A2CB64}"/>
              </a:ext>
            </a:extLst>
          </p:cNvPr>
          <p:cNvSpPr txBox="1"/>
          <p:nvPr/>
        </p:nvSpPr>
        <p:spPr>
          <a:xfrm>
            <a:off x="10453282" y="334572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58</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04B7E19B-578B-49BD-B7F7-9E2559813CE5}"/>
              </a:ext>
            </a:extLst>
          </p:cNvPr>
          <p:cNvSpPr txBox="1"/>
          <p:nvPr/>
        </p:nvSpPr>
        <p:spPr>
          <a:xfrm>
            <a:off x="10453282" y="392597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60</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FAA2B60B-B8DA-464B-939A-30074C3CB8C9}"/>
              </a:ext>
            </a:extLst>
          </p:cNvPr>
          <p:cNvSpPr txBox="1"/>
          <p:nvPr/>
        </p:nvSpPr>
        <p:spPr>
          <a:xfrm>
            <a:off x="10453282" y="451425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0000"/>
                </a:solidFill>
                <a:effectLst/>
                <a:uLnTx/>
                <a:uFillTx/>
                <a:latin typeface="Calibri" panose="020F0502020204030204"/>
                <a:ea typeface="+mn-ea"/>
                <a:cs typeface="+mn-cs"/>
              </a:rPr>
              <a:t>63</a:t>
            </a:r>
            <a:endParaRPr kumimoji="0" lang="fr-FR" sz="1600" b="1"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8B07ECAB-D1FA-42FB-9CB3-8258FCE6681A}"/>
              </a:ext>
            </a:extLst>
          </p:cNvPr>
          <p:cNvSpPr txBox="1"/>
          <p:nvPr/>
        </p:nvSpPr>
        <p:spPr>
          <a:xfrm>
            <a:off x="727915" y="2260755"/>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Produits financiers durables </a:t>
            </a:r>
          </a:p>
        </p:txBody>
      </p:sp>
      <p:sp>
        <p:nvSpPr>
          <p:cNvPr id="34" name="TextBox 33">
            <a:extLst>
              <a:ext uri="{FF2B5EF4-FFF2-40B4-BE49-F238E27FC236}">
                <a16:creationId xmlns:a16="http://schemas.microsoft.com/office/drawing/2014/main" id="{5C9097D3-CFAC-40D8-B64F-2744060DED86}"/>
              </a:ext>
            </a:extLst>
          </p:cNvPr>
          <p:cNvSpPr txBox="1"/>
          <p:nvPr/>
        </p:nvSpPr>
        <p:spPr>
          <a:xfrm>
            <a:off x="727915" y="2806382"/>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Pacte Vert de l’UE</a:t>
            </a:r>
          </a:p>
        </p:txBody>
      </p:sp>
      <p:sp>
        <p:nvSpPr>
          <p:cNvPr id="35" name="TextBox 34">
            <a:extLst>
              <a:ext uri="{FF2B5EF4-FFF2-40B4-BE49-F238E27FC236}">
                <a16:creationId xmlns:a16="http://schemas.microsoft.com/office/drawing/2014/main" id="{318CDF14-1F74-424E-A633-60428F313CA5}"/>
              </a:ext>
            </a:extLst>
          </p:cNvPr>
          <p:cNvSpPr txBox="1"/>
          <p:nvPr/>
        </p:nvSpPr>
        <p:spPr>
          <a:xfrm>
            <a:off x="727914" y="3376504"/>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Écoblanchiment</a:t>
            </a:r>
          </a:p>
        </p:txBody>
      </p:sp>
      <p:sp>
        <p:nvSpPr>
          <p:cNvPr id="36" name="TextBox 35">
            <a:extLst>
              <a:ext uri="{FF2B5EF4-FFF2-40B4-BE49-F238E27FC236}">
                <a16:creationId xmlns:a16="http://schemas.microsoft.com/office/drawing/2014/main" id="{0E557E00-B44B-4612-9164-1B3175737990}"/>
              </a:ext>
            </a:extLst>
          </p:cNvPr>
          <p:cNvSpPr txBox="1"/>
          <p:nvPr/>
        </p:nvSpPr>
        <p:spPr>
          <a:xfrm>
            <a:off x="727914" y="3957398"/>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ODD des Nations Unies</a:t>
            </a:r>
          </a:p>
        </p:txBody>
      </p:sp>
      <p:sp>
        <p:nvSpPr>
          <p:cNvPr id="37" name="TextBox 36">
            <a:extLst>
              <a:ext uri="{FF2B5EF4-FFF2-40B4-BE49-F238E27FC236}">
                <a16:creationId xmlns:a16="http://schemas.microsoft.com/office/drawing/2014/main" id="{31E8A430-7FE7-4CCD-9945-6388ADC585B1}"/>
              </a:ext>
            </a:extLst>
          </p:cNvPr>
          <p:cNvSpPr txBox="1"/>
          <p:nvPr/>
        </p:nvSpPr>
        <p:spPr>
          <a:xfrm>
            <a:off x="727914" y="4558114"/>
            <a:ext cx="2376243" cy="184666"/>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FR" sz="1200" b="1" i="0" u="none" strike="noStrike" kern="1200" cap="none" spc="0" normalizeH="0" baseline="0" noProof="0" dirty="0">
                <a:ln>
                  <a:noFill/>
                </a:ln>
                <a:solidFill>
                  <a:srgbClr val="001E6F"/>
                </a:solidFill>
                <a:effectLst/>
                <a:uLnTx/>
                <a:uFillTx/>
                <a:latin typeface="Calibri" panose="020F0502020204030204"/>
                <a:ea typeface="+mn-ea"/>
                <a:cs typeface="+mn-cs"/>
              </a:rPr>
              <a:t>Taxonomie européenne</a:t>
            </a:r>
          </a:p>
        </p:txBody>
      </p:sp>
      <p:sp>
        <p:nvSpPr>
          <p:cNvPr id="38" name="Rounded Rectangle 37">
            <a:extLst>
              <a:ext uri="{FF2B5EF4-FFF2-40B4-BE49-F238E27FC236}">
                <a16:creationId xmlns:a16="http://schemas.microsoft.com/office/drawing/2014/main" id="{4C9034A6-C47B-20F4-E829-99BDC9131CDF}"/>
              </a:ext>
            </a:extLst>
          </p:cNvPr>
          <p:cNvSpPr/>
          <p:nvPr/>
        </p:nvSpPr>
        <p:spPr>
          <a:xfrm>
            <a:off x="1512515" y="5501266"/>
            <a:ext cx="5932714" cy="661316"/>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EDFCDDEA-17BC-4DA8-D98A-569DA9615A45}"/>
              </a:ext>
            </a:extLst>
          </p:cNvPr>
          <p:cNvSpPr txBox="1"/>
          <p:nvPr/>
        </p:nvSpPr>
        <p:spPr>
          <a:xfrm>
            <a:off x="9768114" y="268514"/>
            <a:ext cx="1704030" cy="878115"/>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80527217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272560"/>
            <a:ext cx="8759144" cy="775597"/>
          </a:xfrm>
        </p:spPr>
        <p:txBody>
          <a:bodyPr/>
          <a:lstStyle/>
          <a:p>
            <a:r>
              <a:rPr lang="fr-LU" sz="2800" dirty="0"/>
              <a:t>Les facteurs déclencheurs d’un investissement en général</a:t>
            </a:r>
            <a:endParaRPr lang="fr-LU" dirty="0"/>
          </a:p>
        </p:txBody>
      </p:sp>
      <p:sp>
        <p:nvSpPr>
          <p:cNvPr id="3" name="Slide Number Placeholder 2">
            <a:extLst>
              <a:ext uri="{FF2B5EF4-FFF2-40B4-BE49-F238E27FC236}">
                <a16:creationId xmlns:a16="http://schemas.microsoft.com/office/drawing/2014/main" id="{F626BADD-3AD3-4FB1-A0FB-74051A5642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A79D1034-3A2F-45D1-97F1-2582E59D47C1}"/>
              </a:ext>
            </a:extLst>
          </p:cNvPr>
          <p:cNvSpPr txBox="1">
            <a:spLocks/>
          </p:cNvSpPr>
          <p:nvPr>
            <p:custDataLst>
              <p:tags r:id="rId1"/>
            </p:custDataLst>
          </p:nvPr>
        </p:nvSpPr>
        <p:spPr>
          <a:xfrm>
            <a:off x="874713" y="5374118"/>
            <a:ext cx="9905230"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984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qui gèrent au moins partiellement leur épargne et personnes pour lesquelles un professionnel s'occupe de la gestion</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 vous ayez déjà investi dans des produits d’investissement ou non, quels sont parmi les critères suivants ceux qui vous feraient investir dans un produit plutôt qu’un autre ?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6" name="Chart 5">
            <a:extLst>
              <a:ext uri="{FF2B5EF4-FFF2-40B4-BE49-F238E27FC236}">
                <a16:creationId xmlns:a16="http://schemas.microsoft.com/office/drawing/2014/main" id="{F69C2573-870D-4A86-AD8D-488F19949220}"/>
              </a:ext>
            </a:extLst>
          </p:cNvPr>
          <p:cNvGraphicFramePr/>
          <p:nvPr/>
        </p:nvGraphicFramePr>
        <p:xfrm>
          <a:off x="5515429" y="1324666"/>
          <a:ext cx="8136980" cy="4024083"/>
        </p:xfrm>
        <a:graphic>
          <a:graphicData uri="http://schemas.openxmlformats.org/drawingml/2006/chart">
            <c:chart xmlns:c="http://schemas.openxmlformats.org/drawingml/2006/chart" xmlns:r="http://schemas.openxmlformats.org/officeDocument/2006/relationships" r:id="rId4"/>
          </a:graphicData>
        </a:graphic>
      </p:graphicFrame>
      <p:pic>
        <p:nvPicPr>
          <p:cNvPr id="3074" name="Picture 2" descr="Pie chart icon in flat style. chart symbol for your web site • wall  stickers website, web, vector | myloview.com">
            <a:extLst>
              <a:ext uri="{FF2B5EF4-FFF2-40B4-BE49-F238E27FC236}">
                <a16:creationId xmlns:a16="http://schemas.microsoft.com/office/drawing/2014/main" id="{F01E6121-C889-48B0-8FA0-33AC51293EFA}"/>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20015" t="17144" r="18270" b="24571"/>
          <a:stretch/>
        </p:blipFill>
        <p:spPr bwMode="auto">
          <a:xfrm>
            <a:off x="624114" y="1703065"/>
            <a:ext cx="1814286" cy="1713492"/>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D757405D-04F7-44C2-97A9-C5182FF0941E}"/>
              </a:ext>
            </a:extLst>
          </p:cNvPr>
          <p:cNvSpPr txBox="1"/>
          <p:nvPr/>
        </p:nvSpPr>
        <p:spPr>
          <a:xfrm>
            <a:off x="624114" y="3543320"/>
            <a:ext cx="1814286" cy="8771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2000" b="0" i="0" u="none" strike="noStrike" kern="1200" cap="none" spc="0" normalizeH="0" baseline="0" noProof="0" dirty="0">
                <a:ln>
                  <a:noFill/>
                </a:ln>
                <a:solidFill>
                  <a:srgbClr val="001E6F"/>
                </a:solidFill>
                <a:effectLst/>
                <a:uLnTx/>
                <a:uFillTx/>
                <a:latin typeface="Calibri" panose="020F0502020204030204"/>
                <a:ea typeface="+mn-ea"/>
                <a:cs typeface="+mn-cs"/>
              </a:rPr>
              <a:t>La rentabilité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001E6F"/>
                </a:solidFill>
                <a:effectLst/>
                <a:uLnTx/>
                <a:uFillTx/>
                <a:latin typeface="Calibri" panose="020F0502020204030204"/>
                <a:ea typeface="+mn-ea"/>
                <a:cs typeface="+mn-cs"/>
              </a:rPr>
              <a:t>61%</a:t>
            </a:r>
          </a:p>
        </p:txBody>
      </p:sp>
      <p:sp>
        <p:nvSpPr>
          <p:cNvPr id="9" name="TextBox 8">
            <a:extLst>
              <a:ext uri="{FF2B5EF4-FFF2-40B4-BE49-F238E27FC236}">
                <a16:creationId xmlns:a16="http://schemas.microsoft.com/office/drawing/2014/main" id="{4DAE6266-8C9D-4176-ABE0-9228F2EA0076}"/>
              </a:ext>
            </a:extLst>
          </p:cNvPr>
          <p:cNvSpPr txBox="1"/>
          <p:nvPr/>
        </p:nvSpPr>
        <p:spPr>
          <a:xfrm>
            <a:off x="3292838" y="3538873"/>
            <a:ext cx="2440306" cy="877163"/>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fr-FR" sz="2000" b="0" i="0" u="none" strike="noStrike" kern="1200" cap="none" spc="0" normalizeH="0" baseline="0" noProof="0" dirty="0">
                <a:ln>
                  <a:noFill/>
                </a:ln>
                <a:solidFill>
                  <a:srgbClr val="001E6F"/>
                </a:solidFill>
                <a:effectLst/>
                <a:uLnTx/>
                <a:uFillTx/>
                <a:latin typeface="Calibri" panose="020F0502020204030204"/>
                <a:ea typeface="+mn-ea"/>
                <a:cs typeface="+mn-cs"/>
              </a:rPr>
              <a:t>Le niveau de risque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3200" b="1" i="0" u="none" strike="noStrike" kern="1200" cap="none" spc="0" normalizeH="0" baseline="0" noProof="0" dirty="0">
                <a:ln>
                  <a:noFill/>
                </a:ln>
                <a:solidFill>
                  <a:srgbClr val="001E6F"/>
                </a:solidFill>
                <a:effectLst/>
                <a:uLnTx/>
                <a:uFillTx/>
                <a:latin typeface="Calibri" panose="020F0502020204030204"/>
                <a:ea typeface="+mn-ea"/>
                <a:cs typeface="+mn-cs"/>
              </a:rPr>
              <a:t>52%</a:t>
            </a:r>
          </a:p>
        </p:txBody>
      </p:sp>
      <p:pic>
        <p:nvPicPr>
          <p:cNvPr id="3076" name="Picture 4" descr="Warning - Free shapes icons">
            <a:extLst>
              <a:ext uri="{FF2B5EF4-FFF2-40B4-BE49-F238E27FC236}">
                <a16:creationId xmlns:a16="http://schemas.microsoft.com/office/drawing/2014/main" id="{557FB365-94A7-4123-A326-E2D9E0E7AB8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644395" y="1751423"/>
            <a:ext cx="1585417" cy="1585417"/>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9FCDD60B-5AEF-42D8-A046-17C9DE9B7CF9}"/>
              </a:ext>
            </a:extLst>
          </p:cNvPr>
          <p:cNvSpPr txBox="1"/>
          <p:nvPr/>
        </p:nvSpPr>
        <p:spPr>
          <a:xfrm>
            <a:off x="9868466" y="1942904"/>
            <a:ext cx="32827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1E6F"/>
                </a:solidFill>
                <a:effectLst/>
                <a:uLnTx/>
                <a:uFillTx/>
                <a:latin typeface="Calibri" panose="020F0502020204030204"/>
                <a:ea typeface="+mn-ea"/>
                <a:cs typeface="+mn-cs"/>
              </a:rPr>
              <a:t>Davantage cité par les femmes</a:t>
            </a:r>
          </a:p>
        </p:txBody>
      </p:sp>
      <p:sp>
        <p:nvSpPr>
          <p:cNvPr id="12" name="TextBox 11">
            <a:extLst>
              <a:ext uri="{FF2B5EF4-FFF2-40B4-BE49-F238E27FC236}">
                <a16:creationId xmlns:a16="http://schemas.microsoft.com/office/drawing/2014/main" id="{2C0B96B7-0027-48DD-8787-01322BF9655A}"/>
              </a:ext>
            </a:extLst>
          </p:cNvPr>
          <p:cNvSpPr txBox="1"/>
          <p:nvPr/>
        </p:nvSpPr>
        <p:spPr>
          <a:xfrm>
            <a:off x="9868466" y="2603749"/>
            <a:ext cx="3282725" cy="16158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1E6F"/>
                </a:solidFill>
                <a:effectLst/>
                <a:uLnTx/>
                <a:uFillTx/>
                <a:latin typeface="Calibri" panose="020F0502020204030204"/>
                <a:ea typeface="+mn-ea"/>
                <a:cs typeface="+mn-cs"/>
              </a:rPr>
              <a:t>Davantage citée par les hommes</a:t>
            </a:r>
          </a:p>
        </p:txBody>
      </p:sp>
      <p:sp>
        <p:nvSpPr>
          <p:cNvPr id="13" name="TextBox 12">
            <a:extLst>
              <a:ext uri="{FF2B5EF4-FFF2-40B4-BE49-F238E27FC236}">
                <a16:creationId xmlns:a16="http://schemas.microsoft.com/office/drawing/2014/main" id="{C37ADB4F-1506-469C-8A30-05FE8381230C}"/>
              </a:ext>
            </a:extLst>
          </p:cNvPr>
          <p:cNvSpPr txBox="1"/>
          <p:nvPr/>
        </p:nvSpPr>
        <p:spPr>
          <a:xfrm>
            <a:off x="1531257" y="4713788"/>
            <a:ext cx="3282725" cy="3231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1050" b="0" i="1" u="none" strike="noStrike" kern="1200" cap="none" spc="0" normalizeH="0" baseline="0" noProof="0" dirty="0">
                <a:ln>
                  <a:noFill/>
                </a:ln>
                <a:solidFill>
                  <a:srgbClr val="001E6F"/>
                </a:solidFill>
                <a:effectLst/>
                <a:uLnTx/>
                <a:uFillTx/>
                <a:latin typeface="Calibri" panose="020F0502020204030204"/>
                <a:ea typeface="+mn-ea"/>
                <a:cs typeface="+mn-cs"/>
              </a:rPr>
              <a:t>L’importance attribuée à ces deux facteurs augmentent de manière parallèle avec le revenu brut du ménage !</a:t>
            </a:r>
          </a:p>
        </p:txBody>
      </p:sp>
      <p:sp>
        <p:nvSpPr>
          <p:cNvPr id="17" name="Rounded Rectangle 16">
            <a:extLst>
              <a:ext uri="{FF2B5EF4-FFF2-40B4-BE49-F238E27FC236}">
                <a16:creationId xmlns:a16="http://schemas.microsoft.com/office/drawing/2014/main" id="{67D613AA-279A-F791-0545-55380DA2AAE7}"/>
              </a:ext>
            </a:extLst>
          </p:cNvPr>
          <p:cNvSpPr/>
          <p:nvPr/>
        </p:nvSpPr>
        <p:spPr>
          <a:xfrm>
            <a:off x="678037" y="5479375"/>
            <a:ext cx="10101905" cy="7920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4CA2BC79-A6A0-4B65-71A3-8C23EFFC27A8}"/>
              </a:ext>
            </a:extLst>
          </p:cNvPr>
          <p:cNvSpPr txBox="1"/>
          <p:nvPr/>
        </p:nvSpPr>
        <p:spPr>
          <a:xfrm>
            <a:off x="9695543" y="272560"/>
            <a:ext cx="1814285" cy="968411"/>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16143547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F93B-9F9F-4FB8-9CE9-A0F144C293FB}"/>
              </a:ext>
            </a:extLst>
          </p:cNvPr>
          <p:cNvSpPr>
            <a:spLocks noGrp="1"/>
          </p:cNvSpPr>
          <p:nvPr>
            <p:ph type="title"/>
          </p:nvPr>
        </p:nvSpPr>
        <p:spPr/>
        <p:txBody>
          <a:bodyPr/>
          <a:lstStyle/>
          <a:p>
            <a:r>
              <a:rPr lang="fr-FR" sz="2800" dirty="0"/>
              <a:t>La perception du principe de la durabilité</a:t>
            </a:r>
          </a:p>
        </p:txBody>
      </p:sp>
      <p:sp>
        <p:nvSpPr>
          <p:cNvPr id="4" name="Slide Number Placeholder 3">
            <a:extLst>
              <a:ext uri="{FF2B5EF4-FFF2-40B4-BE49-F238E27FC236}">
                <a16:creationId xmlns:a16="http://schemas.microsoft.com/office/drawing/2014/main" id="{0BFF71B1-4D90-463A-908D-63A44A198DF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A5C1B8D5-A38C-4F82-A619-D62419BCDA86}"/>
              </a:ext>
            </a:extLst>
          </p:cNvPr>
          <p:cNvSpPr txBox="1">
            <a:spLocks/>
          </p:cNvSpPr>
          <p:nvPr>
            <p:custDataLst>
              <p:tags r:id="rId1"/>
            </p:custDataLst>
          </p:nvPr>
        </p:nvSpPr>
        <p:spPr>
          <a:xfrm>
            <a:off x="4407209" y="5589407"/>
            <a:ext cx="6222027"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1011 répondants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Dans quelle mesure êtes-vous d’accord avec les affirmations suivantes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F392AF14-0CE0-4712-A4A2-2B8FCFB7E0F9}"/>
              </a:ext>
            </a:extLst>
          </p:cNvPr>
          <p:cNvGraphicFramePr/>
          <p:nvPr/>
        </p:nvGraphicFramePr>
        <p:xfrm>
          <a:off x="4239472" y="1162051"/>
          <a:ext cx="6392091" cy="4313462"/>
        </p:xfrm>
        <a:graphic>
          <a:graphicData uri="http://schemas.openxmlformats.org/drawingml/2006/chart">
            <c:chart xmlns:c="http://schemas.openxmlformats.org/drawingml/2006/chart" xmlns:r="http://schemas.openxmlformats.org/officeDocument/2006/relationships" r:id="rId4"/>
          </a:graphicData>
        </a:graphic>
      </p:graphicFrame>
      <p:sp>
        <p:nvSpPr>
          <p:cNvPr id="8" name="TextBox 7">
            <a:extLst>
              <a:ext uri="{FF2B5EF4-FFF2-40B4-BE49-F238E27FC236}">
                <a16:creationId xmlns:a16="http://schemas.microsoft.com/office/drawing/2014/main" id="{209E55AD-B9F8-472F-953D-3F6F735688D7}"/>
              </a:ext>
            </a:extLst>
          </p:cNvPr>
          <p:cNvSpPr txBox="1"/>
          <p:nvPr/>
        </p:nvSpPr>
        <p:spPr>
          <a:xfrm>
            <a:off x="3201102" y="1101508"/>
            <a:ext cx="1293682"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81C341"/>
                </a:solidFill>
                <a:effectLst/>
                <a:uLnTx/>
                <a:uFillTx/>
                <a:latin typeface="Calibri" panose="020F0502020204030204"/>
                <a:ea typeface="+mn-ea"/>
                <a:cs typeface="+mn-cs"/>
              </a:rPr>
              <a:t>D’accord</a:t>
            </a:r>
            <a:endParaRPr kumimoji="0" lang="fr-FR" sz="14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9" name="TextBox 8">
            <a:extLst>
              <a:ext uri="{FF2B5EF4-FFF2-40B4-BE49-F238E27FC236}">
                <a16:creationId xmlns:a16="http://schemas.microsoft.com/office/drawing/2014/main" id="{8AE3C6C2-73EB-44FA-8C3E-84E2893D5852}"/>
              </a:ext>
            </a:extLst>
          </p:cNvPr>
          <p:cNvSpPr txBox="1"/>
          <p:nvPr/>
        </p:nvSpPr>
        <p:spPr>
          <a:xfrm>
            <a:off x="10369006" y="1068346"/>
            <a:ext cx="1334884" cy="215444"/>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400" b="1" i="0" u="none" strike="noStrike" kern="1200" cap="none" spc="0" normalizeH="0" baseline="0" noProof="0" dirty="0">
                <a:ln>
                  <a:noFill/>
                </a:ln>
                <a:solidFill>
                  <a:srgbClr val="FF6E46"/>
                </a:solidFill>
                <a:effectLst/>
                <a:uLnTx/>
                <a:uFillTx/>
                <a:latin typeface="Calibri" panose="020F0502020204030204"/>
                <a:ea typeface="+mn-ea"/>
                <a:cs typeface="+mn-cs"/>
              </a:rPr>
              <a:t>Pas d’accord</a:t>
            </a:r>
            <a:endParaRPr kumimoji="0" lang="fr-FR" sz="14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81E7AFF9-0273-4B7E-BAD2-BBDFBA1DCF0E}"/>
              </a:ext>
            </a:extLst>
          </p:cNvPr>
          <p:cNvSpPr txBox="1"/>
          <p:nvPr/>
        </p:nvSpPr>
        <p:spPr>
          <a:xfrm>
            <a:off x="3429702" y="157826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87</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9F9C598E-631B-4ACF-878F-C0F077493092}"/>
              </a:ext>
            </a:extLst>
          </p:cNvPr>
          <p:cNvSpPr txBox="1"/>
          <p:nvPr/>
        </p:nvSpPr>
        <p:spPr>
          <a:xfrm>
            <a:off x="436198" y="1502169"/>
            <a:ext cx="3069703" cy="461665"/>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000" b="0" i="0" u="none" strike="noStrike" kern="1200" cap="none" spc="0" normalizeH="0" baseline="0" noProof="0" dirty="0">
                <a:ln>
                  <a:noFill/>
                </a:ln>
                <a:solidFill>
                  <a:srgbClr val="001E6F"/>
                </a:solidFill>
                <a:effectLst/>
                <a:uLnTx/>
                <a:uFillTx/>
                <a:latin typeface="Calibri" panose="020F0502020204030204"/>
                <a:ea typeface="+mn-ea"/>
                <a:cs typeface="+mn-cs"/>
              </a:rPr>
              <a:t>Le grand public devrait être davantage informé pour mieux comprendre et appréhender le sujet de la durabilité dans le monde de la finance</a:t>
            </a:r>
            <a:endParaRPr kumimoji="0" lang="fr-FR" sz="1000" b="0" i="0" u="none" strike="noStrike" kern="1200" cap="none" spc="0" normalizeH="0" baseline="0" noProof="0" dirty="0">
              <a:ln>
                <a:noFill/>
              </a:ln>
              <a:solidFill>
                <a:srgbClr val="001E6F"/>
              </a:solidFill>
              <a:effectLst/>
              <a:uLnTx/>
              <a:uFillTx/>
              <a:latin typeface="Calibri" panose="020F0502020204030204"/>
              <a:ea typeface="+mn-ea"/>
              <a:cs typeface="+mn-cs"/>
            </a:endParaRPr>
          </a:p>
        </p:txBody>
      </p:sp>
      <p:sp>
        <p:nvSpPr>
          <p:cNvPr id="23" name="TextBox 22">
            <a:extLst>
              <a:ext uri="{FF2B5EF4-FFF2-40B4-BE49-F238E27FC236}">
                <a16:creationId xmlns:a16="http://schemas.microsoft.com/office/drawing/2014/main" id="{140BC609-B328-4343-A8FF-D87609745FE9}"/>
              </a:ext>
            </a:extLst>
          </p:cNvPr>
          <p:cNvSpPr txBox="1"/>
          <p:nvPr/>
        </p:nvSpPr>
        <p:spPr>
          <a:xfrm>
            <a:off x="436198" y="2279805"/>
            <a:ext cx="3069703" cy="307777"/>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000" b="0" i="0" u="none" strike="noStrike" kern="1200" cap="none" spc="0" normalizeH="0" baseline="0" noProof="0" dirty="0">
                <a:ln>
                  <a:noFill/>
                </a:ln>
                <a:solidFill>
                  <a:srgbClr val="001E6F"/>
                </a:solidFill>
                <a:effectLst/>
                <a:uLnTx/>
                <a:uFillTx/>
                <a:latin typeface="Calibri" panose="020F0502020204030204"/>
                <a:ea typeface="+mn-ea"/>
                <a:cs typeface="+mn-cs"/>
              </a:rPr>
              <a:t>Le vocabulaire utilisé dans le secteur de la finance est trop technique et décourageant</a:t>
            </a:r>
            <a:endParaRPr kumimoji="0" lang="fr-FR" sz="1000" b="0" i="0" u="none" strike="noStrike" kern="1200" cap="none" spc="0" normalizeH="0" baseline="0" noProof="0" dirty="0">
              <a:ln>
                <a:noFill/>
              </a:ln>
              <a:solidFill>
                <a:srgbClr val="001E6F"/>
              </a:solidFill>
              <a:effectLst/>
              <a:uLnTx/>
              <a:uFillTx/>
              <a:latin typeface="Calibri" panose="020F0502020204030204"/>
              <a:ea typeface="+mn-ea"/>
              <a:cs typeface="+mn-cs"/>
            </a:endParaRPr>
          </a:p>
        </p:txBody>
      </p:sp>
      <p:sp>
        <p:nvSpPr>
          <p:cNvPr id="24" name="TextBox 23">
            <a:extLst>
              <a:ext uri="{FF2B5EF4-FFF2-40B4-BE49-F238E27FC236}">
                <a16:creationId xmlns:a16="http://schemas.microsoft.com/office/drawing/2014/main" id="{14466AA1-3D5B-46AE-9DB5-F18E1CE9F7B2}"/>
              </a:ext>
            </a:extLst>
          </p:cNvPr>
          <p:cNvSpPr txBox="1"/>
          <p:nvPr/>
        </p:nvSpPr>
        <p:spPr>
          <a:xfrm>
            <a:off x="436198" y="3036163"/>
            <a:ext cx="3069703" cy="307777"/>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000" b="0" i="0" u="none" strike="noStrike" kern="1200" cap="none" spc="0" normalizeH="0" baseline="0" noProof="0" dirty="0">
                <a:ln>
                  <a:noFill/>
                </a:ln>
                <a:solidFill>
                  <a:srgbClr val="001E6F"/>
                </a:solidFill>
                <a:effectLst/>
                <a:uLnTx/>
                <a:uFillTx/>
                <a:latin typeface="Calibri" panose="020F0502020204030204"/>
                <a:ea typeface="+mn-ea"/>
                <a:cs typeface="+mn-cs"/>
              </a:rPr>
              <a:t>Le secteur financier joue un rôle important pour la transition de nos économies vers plus de durabilité</a:t>
            </a:r>
            <a:endParaRPr kumimoji="0" lang="fr-FR" sz="1000" b="0" i="0" u="none" strike="noStrike" kern="1200" cap="none" spc="0" normalizeH="0" baseline="0" noProof="0" dirty="0">
              <a:ln>
                <a:noFill/>
              </a:ln>
              <a:solidFill>
                <a:srgbClr val="001E6F"/>
              </a:solidFill>
              <a:effectLst/>
              <a:uLnTx/>
              <a:uFillTx/>
              <a:latin typeface="Calibri" panose="020F0502020204030204"/>
              <a:ea typeface="+mn-ea"/>
              <a:cs typeface="+mn-cs"/>
            </a:endParaRPr>
          </a:p>
        </p:txBody>
      </p:sp>
      <p:sp>
        <p:nvSpPr>
          <p:cNvPr id="26" name="TextBox 25">
            <a:extLst>
              <a:ext uri="{FF2B5EF4-FFF2-40B4-BE49-F238E27FC236}">
                <a16:creationId xmlns:a16="http://schemas.microsoft.com/office/drawing/2014/main" id="{43FEF016-6789-4762-9781-ED3867F3B546}"/>
              </a:ext>
            </a:extLst>
          </p:cNvPr>
          <p:cNvSpPr txBox="1"/>
          <p:nvPr/>
        </p:nvSpPr>
        <p:spPr>
          <a:xfrm>
            <a:off x="436199" y="3794179"/>
            <a:ext cx="3099268" cy="307777"/>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000" b="0" i="0" u="none" strike="noStrike" kern="1200" cap="none" spc="0" normalizeH="0" baseline="0" noProof="0" dirty="0">
                <a:ln>
                  <a:noFill/>
                </a:ln>
                <a:solidFill>
                  <a:srgbClr val="001E6F"/>
                </a:solidFill>
                <a:effectLst/>
                <a:uLnTx/>
                <a:uFillTx/>
                <a:latin typeface="Calibri" panose="020F0502020204030204"/>
                <a:ea typeface="+mn-ea"/>
                <a:cs typeface="+mn-cs"/>
              </a:rPr>
              <a:t>Les individus peuvent contribuer à un monde plus durable par leurs décisions financières</a:t>
            </a:r>
            <a:endParaRPr kumimoji="0" lang="fr-FR" sz="1000" b="0" i="0" u="none" strike="noStrike" kern="1200" cap="none" spc="0" normalizeH="0" baseline="0" noProof="0" dirty="0">
              <a:ln>
                <a:noFill/>
              </a:ln>
              <a:solidFill>
                <a:srgbClr val="001E6F"/>
              </a:solidFill>
              <a:effectLst/>
              <a:uLnTx/>
              <a:uFillTx/>
              <a:latin typeface="Calibri" panose="020F0502020204030204"/>
              <a:ea typeface="+mn-ea"/>
              <a:cs typeface="+mn-cs"/>
            </a:endParaRPr>
          </a:p>
        </p:txBody>
      </p:sp>
      <p:sp>
        <p:nvSpPr>
          <p:cNvPr id="27" name="TextBox 26">
            <a:extLst>
              <a:ext uri="{FF2B5EF4-FFF2-40B4-BE49-F238E27FC236}">
                <a16:creationId xmlns:a16="http://schemas.microsoft.com/office/drawing/2014/main" id="{330A1748-C1B9-43AC-AAFA-329C7FC5DA9E}"/>
              </a:ext>
            </a:extLst>
          </p:cNvPr>
          <p:cNvSpPr txBox="1"/>
          <p:nvPr/>
        </p:nvSpPr>
        <p:spPr>
          <a:xfrm>
            <a:off x="436900" y="4529486"/>
            <a:ext cx="3099269" cy="307777"/>
          </a:xfrm>
          <a:prstGeom prst="rect">
            <a:avLst/>
          </a:prstGeom>
          <a:noFill/>
        </p:spPr>
        <p:txBody>
          <a:bodyPr wrap="square" lIns="0" tIns="0" rIns="0" bIns="0" rtlCol="0" anchor="t">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000" b="0" i="0" u="none" strike="noStrike" kern="1200" cap="none" spc="0" normalizeH="0" baseline="0" noProof="0" dirty="0">
                <a:ln>
                  <a:noFill/>
                </a:ln>
                <a:solidFill>
                  <a:srgbClr val="001E6F"/>
                </a:solidFill>
                <a:effectLst/>
                <a:uLnTx/>
                <a:uFillTx/>
                <a:latin typeface="Calibri" panose="020F0502020204030204"/>
                <a:ea typeface="+mn-ea"/>
                <a:cs typeface="+mn-cs"/>
              </a:rPr>
              <a:t>Les activités du secteur financier ont eu un impact positif sur le changement climatique (*)</a:t>
            </a:r>
            <a:endParaRPr kumimoji="0" lang="fr-FR" sz="1000" b="0" i="0" u="none" strike="noStrike" kern="1200" cap="none" spc="0" normalizeH="0" baseline="0" noProof="0" dirty="0">
              <a:ln>
                <a:noFill/>
              </a:ln>
              <a:solidFill>
                <a:srgbClr val="001E6F"/>
              </a:solidFill>
              <a:effectLst/>
              <a:uLnTx/>
              <a:uFillTx/>
              <a:latin typeface="Calibri" panose="020F0502020204030204"/>
              <a:ea typeface="+mn-ea"/>
              <a:cs typeface="+mn-cs"/>
            </a:endParaRPr>
          </a:p>
        </p:txBody>
      </p:sp>
      <p:sp>
        <p:nvSpPr>
          <p:cNvPr id="28" name="TextBox 27">
            <a:extLst>
              <a:ext uri="{FF2B5EF4-FFF2-40B4-BE49-F238E27FC236}">
                <a16:creationId xmlns:a16="http://schemas.microsoft.com/office/drawing/2014/main" id="{9534133A-D7BC-4DF8-84FA-086AC1924BBC}"/>
              </a:ext>
            </a:extLst>
          </p:cNvPr>
          <p:cNvSpPr txBox="1"/>
          <p:nvPr/>
        </p:nvSpPr>
        <p:spPr>
          <a:xfrm>
            <a:off x="3429702" y="2308107"/>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74</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9801EEE8-480D-425E-BE64-8CB8F1DB7099}"/>
              </a:ext>
            </a:extLst>
          </p:cNvPr>
          <p:cNvSpPr txBox="1"/>
          <p:nvPr/>
        </p:nvSpPr>
        <p:spPr>
          <a:xfrm>
            <a:off x="3429702" y="3064106"/>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74</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30" name="TextBox 29">
            <a:extLst>
              <a:ext uri="{FF2B5EF4-FFF2-40B4-BE49-F238E27FC236}">
                <a16:creationId xmlns:a16="http://schemas.microsoft.com/office/drawing/2014/main" id="{D2BCD140-BEF3-4F97-8466-B21493789E74}"/>
              </a:ext>
            </a:extLst>
          </p:cNvPr>
          <p:cNvSpPr txBox="1"/>
          <p:nvPr/>
        </p:nvSpPr>
        <p:spPr>
          <a:xfrm>
            <a:off x="3432029" y="3824958"/>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71</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31" name="TextBox 30">
            <a:extLst>
              <a:ext uri="{FF2B5EF4-FFF2-40B4-BE49-F238E27FC236}">
                <a16:creationId xmlns:a16="http://schemas.microsoft.com/office/drawing/2014/main" id="{2AD6E0DC-27AB-4FF4-8ACC-EE68E9DA0448}"/>
              </a:ext>
            </a:extLst>
          </p:cNvPr>
          <p:cNvSpPr txBox="1"/>
          <p:nvPr/>
        </p:nvSpPr>
        <p:spPr>
          <a:xfrm>
            <a:off x="3443058" y="4545802"/>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81C341"/>
                </a:solidFill>
                <a:effectLst/>
                <a:uLnTx/>
                <a:uFillTx/>
                <a:latin typeface="Calibri" panose="020F0502020204030204"/>
                <a:ea typeface="+mn-ea"/>
                <a:cs typeface="+mn-cs"/>
              </a:rPr>
              <a:t>31</a:t>
            </a:r>
            <a:endParaRPr kumimoji="0" lang="fr-FR" sz="1600" b="1" i="0" u="none" strike="noStrike" kern="1200" cap="none" spc="0" normalizeH="0" baseline="0" noProof="0" dirty="0">
              <a:ln>
                <a:noFill/>
              </a:ln>
              <a:solidFill>
                <a:srgbClr val="81C341"/>
              </a:solidFill>
              <a:effectLst/>
              <a:uLnTx/>
              <a:uFillTx/>
              <a:latin typeface="Calibri" panose="020F0502020204030204"/>
              <a:ea typeface="+mn-ea"/>
              <a:cs typeface="+mn-cs"/>
            </a:endParaRPr>
          </a:p>
        </p:txBody>
      </p:sp>
      <p:sp>
        <p:nvSpPr>
          <p:cNvPr id="32" name="TextBox 31">
            <a:extLst>
              <a:ext uri="{FF2B5EF4-FFF2-40B4-BE49-F238E27FC236}">
                <a16:creationId xmlns:a16="http://schemas.microsoft.com/office/drawing/2014/main" id="{AECBF0A7-CB1A-4852-967B-CA210FF7422E}"/>
              </a:ext>
            </a:extLst>
          </p:cNvPr>
          <p:cNvSpPr txBox="1"/>
          <p:nvPr/>
        </p:nvSpPr>
        <p:spPr>
          <a:xfrm>
            <a:off x="10631563" y="155396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5</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33" name="TextBox 32">
            <a:extLst>
              <a:ext uri="{FF2B5EF4-FFF2-40B4-BE49-F238E27FC236}">
                <a16:creationId xmlns:a16="http://schemas.microsoft.com/office/drawing/2014/main" id="{FAAFF047-E88E-4435-B922-44894621AB4F}"/>
              </a:ext>
            </a:extLst>
          </p:cNvPr>
          <p:cNvSpPr txBox="1"/>
          <p:nvPr/>
        </p:nvSpPr>
        <p:spPr>
          <a:xfrm>
            <a:off x="10631563" y="2321301"/>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17</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34" name="TextBox 33">
            <a:extLst>
              <a:ext uri="{FF2B5EF4-FFF2-40B4-BE49-F238E27FC236}">
                <a16:creationId xmlns:a16="http://schemas.microsoft.com/office/drawing/2014/main" id="{17A4A90D-43AC-449B-9ED8-1F2AFDF0D178}"/>
              </a:ext>
            </a:extLst>
          </p:cNvPr>
          <p:cNvSpPr txBox="1"/>
          <p:nvPr/>
        </p:nvSpPr>
        <p:spPr>
          <a:xfrm>
            <a:off x="10631563" y="3048725"/>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13</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35" name="TextBox 34">
            <a:extLst>
              <a:ext uri="{FF2B5EF4-FFF2-40B4-BE49-F238E27FC236}">
                <a16:creationId xmlns:a16="http://schemas.microsoft.com/office/drawing/2014/main" id="{22A04D29-74C9-4B61-A9B8-3145C9667786}"/>
              </a:ext>
            </a:extLst>
          </p:cNvPr>
          <p:cNvSpPr txBox="1"/>
          <p:nvPr/>
        </p:nvSpPr>
        <p:spPr>
          <a:xfrm>
            <a:off x="10629236" y="3778731"/>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17</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36" name="TextBox 35">
            <a:extLst>
              <a:ext uri="{FF2B5EF4-FFF2-40B4-BE49-F238E27FC236}">
                <a16:creationId xmlns:a16="http://schemas.microsoft.com/office/drawing/2014/main" id="{BD315D3F-8772-4776-9F40-02F6E160F768}"/>
              </a:ext>
            </a:extLst>
          </p:cNvPr>
          <p:cNvSpPr txBox="1"/>
          <p:nvPr/>
        </p:nvSpPr>
        <p:spPr>
          <a:xfrm>
            <a:off x="10629236" y="4523814"/>
            <a:ext cx="809770" cy="246221"/>
          </a:xfrm>
          <a:prstGeom prst="rect">
            <a:avLst/>
          </a:prstGeom>
          <a:noFill/>
        </p:spPr>
        <p:txBody>
          <a:bodyPr wrap="square" lIns="0" tIns="0" rIns="0" bIns="0"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BE" sz="1600" b="1" i="0" u="none" strike="noStrike" kern="1200" cap="none" spc="0" normalizeH="0" baseline="0" noProof="0" dirty="0">
                <a:ln>
                  <a:noFill/>
                </a:ln>
                <a:solidFill>
                  <a:srgbClr val="FF6E46"/>
                </a:solidFill>
                <a:effectLst/>
                <a:uLnTx/>
                <a:uFillTx/>
                <a:latin typeface="Calibri" panose="020F0502020204030204"/>
                <a:ea typeface="+mn-ea"/>
                <a:cs typeface="+mn-cs"/>
              </a:rPr>
              <a:t>48</a:t>
            </a:r>
            <a:endParaRPr kumimoji="0" lang="fr-FR" sz="1600" b="1" i="0" u="none" strike="noStrike" kern="1200" cap="none" spc="0" normalizeH="0" baseline="0" noProof="0" dirty="0">
              <a:ln>
                <a:noFill/>
              </a:ln>
              <a:solidFill>
                <a:srgbClr val="FF6E46"/>
              </a:solidFill>
              <a:effectLst/>
              <a:uLnTx/>
              <a:uFillTx/>
              <a:latin typeface="Calibri" panose="020F0502020204030204"/>
              <a:ea typeface="+mn-ea"/>
              <a:cs typeface="+mn-cs"/>
            </a:endParaRPr>
          </a:p>
        </p:txBody>
      </p:sp>
      <p:sp>
        <p:nvSpPr>
          <p:cNvPr id="37" name="TextBox 36">
            <a:extLst>
              <a:ext uri="{FF2B5EF4-FFF2-40B4-BE49-F238E27FC236}">
                <a16:creationId xmlns:a16="http://schemas.microsoft.com/office/drawing/2014/main" id="{6FA6F212-553C-441B-B3FA-A6D573A16C0C}"/>
              </a:ext>
            </a:extLst>
          </p:cNvPr>
          <p:cNvSpPr txBox="1"/>
          <p:nvPr/>
        </p:nvSpPr>
        <p:spPr>
          <a:xfrm>
            <a:off x="586323" y="4943053"/>
            <a:ext cx="2949144" cy="69249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900" b="0" i="1" u="none" strike="noStrike" kern="1200" cap="none" spc="0" normalizeH="0" baseline="0" noProof="0" dirty="0">
                <a:ln>
                  <a:noFill/>
                </a:ln>
                <a:solidFill>
                  <a:srgbClr val="001E6F"/>
                </a:solidFill>
                <a:effectLst/>
                <a:uLnTx/>
                <a:uFillTx/>
                <a:latin typeface="Calibri" panose="020F0502020204030204"/>
                <a:ea typeface="+mn-ea"/>
                <a:cs typeface="+mn-cs"/>
              </a:rPr>
              <a:t>(*) Les jeunes (25-34 ans: 40%) valident en comparaison plus souvent cette hypothèse que les personnes plus âgées (55-64 ans: 18%). De même pour les résidents de nationalité étrangère (40%) et les personnes les plus éduquées parmi notre échantillon (38%).</a:t>
            </a:r>
          </a:p>
        </p:txBody>
      </p:sp>
      <p:sp>
        <p:nvSpPr>
          <p:cNvPr id="38" name="Rounded Rectangle 37">
            <a:extLst>
              <a:ext uri="{FF2B5EF4-FFF2-40B4-BE49-F238E27FC236}">
                <a16:creationId xmlns:a16="http://schemas.microsoft.com/office/drawing/2014/main" id="{59B0F468-4399-F53A-A88D-4E8CB8E05B45}"/>
              </a:ext>
            </a:extLst>
          </p:cNvPr>
          <p:cNvSpPr/>
          <p:nvPr/>
        </p:nvSpPr>
        <p:spPr>
          <a:xfrm>
            <a:off x="4252828" y="5695949"/>
            <a:ext cx="5932714" cy="66789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F658A6D2-4820-C0D0-37AA-60208FB71F18}"/>
              </a:ext>
            </a:extLst>
          </p:cNvPr>
          <p:cNvSpPr txBox="1"/>
          <p:nvPr/>
        </p:nvSpPr>
        <p:spPr>
          <a:xfrm>
            <a:off x="9775371" y="246743"/>
            <a:ext cx="1850572" cy="821603"/>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40485221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F93B-9F9F-4FB8-9CE9-A0F144C293FB}"/>
              </a:ext>
            </a:extLst>
          </p:cNvPr>
          <p:cNvSpPr>
            <a:spLocks noGrp="1"/>
          </p:cNvSpPr>
          <p:nvPr>
            <p:ph type="title"/>
          </p:nvPr>
        </p:nvSpPr>
        <p:spPr>
          <a:xfrm>
            <a:off x="874713" y="660359"/>
            <a:ext cx="9390516" cy="387798"/>
          </a:xfrm>
        </p:spPr>
        <p:txBody>
          <a:bodyPr/>
          <a:lstStyle/>
          <a:p>
            <a:r>
              <a:rPr lang="fr-LU" sz="2800" dirty="0"/>
              <a:t>Rentabilité ?</a:t>
            </a:r>
          </a:p>
        </p:txBody>
      </p:sp>
      <p:sp>
        <p:nvSpPr>
          <p:cNvPr id="4" name="Slide Number Placeholder 3">
            <a:extLst>
              <a:ext uri="{FF2B5EF4-FFF2-40B4-BE49-F238E27FC236}">
                <a16:creationId xmlns:a16="http://schemas.microsoft.com/office/drawing/2014/main" id="{B933E759-C8A1-4D15-B8CC-4244BE358DA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5" name="Text Placeholder 4">
            <a:extLst>
              <a:ext uri="{FF2B5EF4-FFF2-40B4-BE49-F238E27FC236}">
                <a16:creationId xmlns:a16="http://schemas.microsoft.com/office/drawing/2014/main" id="{1ADA6CAB-CE00-8E0A-AC79-3C48A1C49DAA}"/>
              </a:ext>
            </a:extLst>
          </p:cNvPr>
          <p:cNvSpPr>
            <a:spLocks noGrp="1"/>
          </p:cNvSpPr>
          <p:nvPr>
            <p:ph type="body" sz="quarter" idx="36"/>
          </p:nvPr>
        </p:nvSpPr>
        <p:spPr>
          <a:xfrm>
            <a:off x="874713" y="1808162"/>
            <a:ext cx="3551767" cy="389513"/>
          </a:xfrm>
        </p:spPr>
        <p:txBody>
          <a:bodyPr/>
          <a:lstStyle/>
          <a:p>
            <a:r>
              <a:rPr lang="en-LU" dirty="0"/>
              <a:t>Les investissements classiques</a:t>
            </a:r>
          </a:p>
        </p:txBody>
      </p:sp>
      <p:sp>
        <p:nvSpPr>
          <p:cNvPr id="6" name="Text Placeholder 4">
            <a:extLst>
              <a:ext uri="{FF2B5EF4-FFF2-40B4-BE49-F238E27FC236}">
                <a16:creationId xmlns:a16="http://schemas.microsoft.com/office/drawing/2014/main" id="{2B9DFE1B-0B71-4E5C-9F6C-0D504DB9AF6F}"/>
              </a:ext>
            </a:extLst>
          </p:cNvPr>
          <p:cNvSpPr txBox="1">
            <a:spLocks/>
          </p:cNvSpPr>
          <p:nvPr>
            <p:custDataLst>
              <p:tags r:id="rId1"/>
            </p:custDataLst>
          </p:nvPr>
        </p:nvSpPr>
        <p:spPr>
          <a:xfrm>
            <a:off x="990637" y="5560639"/>
            <a:ext cx="8037876"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rPr>
              <a:t>1011 répondants</a:t>
            </a:r>
            <a:endParaRPr kumimoji="0" lang="fr-FR"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rPr>
              <a:t>En comparant les investissements classiques aux investissements durables, lesquels vous paraissent plus rentables ?</a:t>
            </a:r>
            <a:endParaRPr kumimoji="0" lang="fr-FR" sz="1200" b="0" i="0" u="none" strike="noStrike" kern="1200" cap="none" spc="0" normalizeH="0" baseline="0" noProof="0" dirty="0">
              <a:ln>
                <a:noFill/>
              </a:ln>
              <a:solidFill>
                <a:srgbClr val="001F70"/>
              </a:solidFill>
              <a:effectLst/>
              <a:uLnTx/>
              <a:uFillTx/>
              <a:latin typeface="Calibri" panose="020F0502020204030204"/>
              <a:ea typeface="+mn-ea"/>
              <a:cs typeface="Arial" panose="020B0604020202020204" pitchFamily="34" charset="0"/>
            </a:endParaRPr>
          </a:p>
        </p:txBody>
      </p:sp>
      <p:sp>
        <p:nvSpPr>
          <p:cNvPr id="7" name="TextBox 6">
            <a:extLst>
              <a:ext uri="{FF2B5EF4-FFF2-40B4-BE49-F238E27FC236}">
                <a16:creationId xmlns:a16="http://schemas.microsoft.com/office/drawing/2014/main" id="{3527271C-680B-4ACD-B05E-30968B6B8386}"/>
              </a:ext>
            </a:extLst>
          </p:cNvPr>
          <p:cNvSpPr txBox="1"/>
          <p:nvPr/>
        </p:nvSpPr>
        <p:spPr>
          <a:xfrm>
            <a:off x="990637" y="2186456"/>
            <a:ext cx="3319917" cy="3354765"/>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1E6F"/>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1" i="0" u="none" strike="noStrike" kern="1200" cap="none" spc="0" normalizeH="0" baseline="0" noProof="0" dirty="0">
                <a:ln>
                  <a:noFill/>
                </a:ln>
                <a:solidFill>
                  <a:srgbClr val="001F70"/>
                </a:solidFill>
                <a:effectLst/>
                <a:uLnTx/>
                <a:uFillTx/>
                <a:latin typeface="Calibri" panose="020F0502020204030204"/>
                <a:ea typeface="+mn-ea"/>
                <a:cs typeface="+mn-cs"/>
              </a:rPr>
              <a:t>35%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001E6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200" b="0" i="0" u="sng" strike="noStrike" kern="1200" cap="none" spc="0" normalizeH="0" baseline="0" noProof="0" dirty="0">
                <a:ln>
                  <a:noFill/>
                </a:ln>
                <a:solidFill>
                  <a:srgbClr val="001E6F"/>
                </a:solidFill>
                <a:effectLst/>
                <a:uLnTx/>
                <a:uFillTx/>
                <a:latin typeface="Calibri" panose="020F0502020204030204"/>
                <a:ea typeface="+mn-ea"/>
                <a:cs typeface="+mn-cs"/>
              </a:rPr>
              <a:t>Observations particulières</a:t>
            </a: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Hommes: 40%</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Femmes: 29%</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Actifs dans le Secteur financier : 47%</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Autres secteurs: 33%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Max Secondaire 2</a:t>
            </a:r>
            <a:r>
              <a:rPr kumimoji="0" lang="fr-FR" sz="1200" b="0" i="0" u="none" strike="noStrike" kern="1200" cap="none" spc="0" normalizeH="0" baseline="30000" noProof="0" dirty="0">
                <a:ln>
                  <a:noFill/>
                </a:ln>
                <a:solidFill>
                  <a:srgbClr val="001E6F"/>
                </a:solidFill>
                <a:effectLst/>
                <a:uLnTx/>
                <a:uFillTx/>
                <a:latin typeface="Calibri" panose="020F0502020204030204"/>
                <a:ea typeface="+mn-ea"/>
                <a:cs typeface="+mn-cs"/>
              </a:rPr>
              <a:t>e</a:t>
            </a: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 cycle: 29%</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Etudes supérieures 4+: 43%</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Disposent de moyens d’investissement: 41%</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Ne disposent pas de moyens d’investissement: 18%</a:t>
            </a:r>
          </a:p>
        </p:txBody>
      </p:sp>
      <p:sp>
        <p:nvSpPr>
          <p:cNvPr id="8" name="TextBox 7">
            <a:extLst>
              <a:ext uri="{FF2B5EF4-FFF2-40B4-BE49-F238E27FC236}">
                <a16:creationId xmlns:a16="http://schemas.microsoft.com/office/drawing/2014/main" id="{729E35F3-8500-4868-9F3C-E0A2B788E358}"/>
              </a:ext>
            </a:extLst>
          </p:cNvPr>
          <p:cNvSpPr txBox="1"/>
          <p:nvPr/>
        </p:nvSpPr>
        <p:spPr>
          <a:xfrm>
            <a:off x="6417775" y="2216367"/>
            <a:ext cx="2919413" cy="1831271"/>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00B050"/>
              </a:solidFill>
              <a:effectLst/>
              <a:uLnTx/>
              <a:uFillTx/>
              <a:latin typeface="Calibri" panose="020F050202020403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fr-FR" sz="4400" b="1" i="0" u="none" strike="noStrike" kern="1200" cap="none" spc="0" normalizeH="0" baseline="0" noProof="0" dirty="0">
                <a:ln>
                  <a:noFill/>
                </a:ln>
                <a:solidFill>
                  <a:srgbClr val="00B050"/>
                </a:solidFill>
                <a:effectLst/>
                <a:uLnTx/>
                <a:uFillTx/>
                <a:latin typeface="Calibri" panose="020F0502020204030204"/>
                <a:ea typeface="+mn-ea"/>
                <a:cs typeface="+mn-cs"/>
              </a:rPr>
              <a:t>20%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600" b="0" i="0" u="none" strike="noStrike" kern="1200" cap="none" spc="0" normalizeH="0" baseline="0" noProof="0" dirty="0">
              <a:ln>
                <a:noFill/>
              </a:ln>
              <a:solidFill>
                <a:srgbClr val="001E6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200" b="0" i="0" u="sng" strike="noStrike" kern="1200" cap="none" spc="0" normalizeH="0" baseline="0" noProof="0" dirty="0">
                <a:ln>
                  <a:noFill/>
                </a:ln>
                <a:solidFill>
                  <a:srgbClr val="001E6F"/>
                </a:solidFill>
                <a:effectLst/>
                <a:uLnTx/>
                <a:uFillTx/>
                <a:latin typeface="Calibri" panose="020F0502020204030204"/>
                <a:ea typeface="+mn-ea"/>
                <a:cs typeface="+mn-cs"/>
              </a:rPr>
              <a:t>Observations particulières</a:t>
            </a: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25-34 ans: 29%</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mn-cs"/>
              </a:rPr>
              <a:t>65 ans et plus: 14%</a:t>
            </a:r>
          </a:p>
        </p:txBody>
      </p:sp>
      <p:sp>
        <p:nvSpPr>
          <p:cNvPr id="9" name="TextBox 8">
            <a:extLst>
              <a:ext uri="{FF2B5EF4-FFF2-40B4-BE49-F238E27FC236}">
                <a16:creationId xmlns:a16="http://schemas.microsoft.com/office/drawing/2014/main" id="{02E25AED-9F9F-480F-B520-034EB86877BC}"/>
              </a:ext>
            </a:extLst>
          </p:cNvPr>
          <p:cNvSpPr txBox="1"/>
          <p:nvPr/>
        </p:nvSpPr>
        <p:spPr>
          <a:xfrm>
            <a:off x="8397875" y="4683937"/>
            <a:ext cx="2919413" cy="56938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fr-FR" sz="1600" b="0" i="0" u="none" strike="noStrike" kern="1200" cap="none" spc="0" normalizeH="0" baseline="0" noProof="0" dirty="0">
                <a:ln>
                  <a:noFill/>
                </a:ln>
                <a:solidFill>
                  <a:srgbClr val="001E6F"/>
                </a:solidFill>
                <a:effectLst/>
                <a:uLnTx/>
                <a:uFillTx/>
                <a:latin typeface="Calibri" panose="020F0502020204030204"/>
                <a:ea typeface="+mn-ea"/>
                <a:cs typeface="+mn-cs"/>
              </a:rPr>
              <a:t>16%: Aucune différence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0" i="0" u="none" strike="noStrike" kern="1200" cap="none" spc="0" normalizeH="0" baseline="0" noProof="0" dirty="0">
                <a:ln>
                  <a:noFill/>
                </a:ln>
                <a:solidFill>
                  <a:srgbClr val="C00000"/>
                </a:solidFill>
                <a:effectLst/>
                <a:uLnTx/>
                <a:uFillTx/>
                <a:latin typeface="Calibri" panose="020F0502020204030204"/>
                <a:ea typeface="+mn-ea"/>
                <a:cs typeface="+mn-cs"/>
              </a:rPr>
              <a:t>30%: Ne sait pas</a:t>
            </a:r>
          </a:p>
        </p:txBody>
      </p:sp>
      <p:sp>
        <p:nvSpPr>
          <p:cNvPr id="12" name="Text Placeholder 4">
            <a:extLst>
              <a:ext uri="{FF2B5EF4-FFF2-40B4-BE49-F238E27FC236}">
                <a16:creationId xmlns:a16="http://schemas.microsoft.com/office/drawing/2014/main" id="{EC3979B2-211E-684D-FA7D-C4CC2086451D}"/>
              </a:ext>
            </a:extLst>
          </p:cNvPr>
          <p:cNvSpPr txBox="1">
            <a:spLocks/>
          </p:cNvSpPr>
          <p:nvPr/>
        </p:nvSpPr>
        <p:spPr>
          <a:xfrm>
            <a:off x="6179555" y="1796943"/>
            <a:ext cx="3395855" cy="389513"/>
          </a:xfrm>
          <a:prstGeom prst="roundRect">
            <a:avLst>
              <a:gd name="adj" fmla="val 50000"/>
            </a:avLst>
          </a:prstGeom>
          <a:solidFill>
            <a:srgbClr val="96CD32"/>
          </a:solidFill>
        </p:spPr>
        <p:txBody>
          <a:bodyPr vert="horz" wrap="none" lIns="108000" tIns="0" rIns="108000" bIns="0" rtlCol="0" anchor="ctr" anchorCtr="0">
            <a:spAutoFit/>
          </a:bodyPr>
          <a:lstStyle>
            <a:lvl1pPr marL="7938" indent="0" algn="l" defTabSz="914400" rtl="0" eaLnBrk="1" latinLnBrk="0" hangingPunct="1">
              <a:lnSpc>
                <a:spcPct val="90000"/>
              </a:lnSpc>
              <a:spcBef>
                <a:spcPts val="1000"/>
              </a:spcBef>
              <a:buFont typeface="Arial" panose="020B0604020202020204" pitchFamily="34" charset="0"/>
              <a:buNone/>
              <a:tabLst/>
              <a:defRPr sz="2000" b="1" i="0" kern="1200">
                <a:solidFill>
                  <a:schemeClr val="bg1"/>
                </a:solidFill>
                <a:latin typeface="Calibri" panose="020F0502020204030204" pitchFamily="34" charset="0"/>
                <a:ea typeface="+mn-ea"/>
                <a:cs typeface="Calibri" panose="020F0502020204030204" pitchFamily="34" charset="0"/>
              </a:defRPr>
            </a:lvl1pPr>
            <a:lvl2pPr marL="1825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2pPr>
            <a:lvl3pPr marL="355600" indent="0" algn="ctr" defTabSz="914400" rtl="0" eaLnBrk="1" latinLnBrk="0" hangingPunct="1">
              <a:lnSpc>
                <a:spcPct val="90000"/>
              </a:lnSpc>
              <a:spcBef>
                <a:spcPts val="500"/>
              </a:spcBef>
              <a:buFont typeface="Arial" panose="020B0604020202020204" pitchFamily="34" charset="0"/>
              <a:buNone/>
              <a:tabLst/>
              <a:defRPr lang="en-GB" sz="1400" b="0" i="0" kern="1200" dirty="0">
                <a:solidFill>
                  <a:schemeClr val="tx1"/>
                </a:solidFill>
                <a:latin typeface="Calibri Light" panose="020F0302020204030204" pitchFamily="34" charset="0"/>
                <a:ea typeface="+mn-ea"/>
                <a:cs typeface="Calibri Light" panose="020F0302020204030204" pitchFamily="34" charset="0"/>
              </a:defRPr>
            </a:lvl3pPr>
            <a:lvl4pPr marL="5381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4pPr>
            <a:lvl5pPr marL="711200"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7938"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LU" sz="2000" b="1" i="0" u="none" strike="noStrike" kern="1200" cap="none" spc="0" normalizeH="0" baseline="0" noProof="0" dirty="0">
                <a:ln>
                  <a:noFill/>
                </a:ln>
                <a:solidFill>
                  <a:srgbClr val="FFFFFF"/>
                </a:solidFill>
                <a:effectLst/>
                <a:uLnTx/>
                <a:uFillTx/>
                <a:latin typeface="Calibri" panose="020F0502020204030204" pitchFamily="34" charset="0"/>
                <a:ea typeface="+mn-ea"/>
                <a:cs typeface="Calibri" panose="020F0502020204030204" pitchFamily="34" charset="0"/>
              </a:rPr>
              <a:t>Les investissements durables</a:t>
            </a:r>
          </a:p>
        </p:txBody>
      </p:sp>
      <p:sp>
        <p:nvSpPr>
          <p:cNvPr id="13" name="Rounded Rectangle 12">
            <a:extLst>
              <a:ext uri="{FF2B5EF4-FFF2-40B4-BE49-F238E27FC236}">
                <a16:creationId xmlns:a16="http://schemas.microsoft.com/office/drawing/2014/main" id="{A2C3CE43-9C3D-1054-8110-210246367B71}"/>
              </a:ext>
            </a:extLst>
          </p:cNvPr>
          <p:cNvSpPr/>
          <p:nvPr/>
        </p:nvSpPr>
        <p:spPr>
          <a:xfrm>
            <a:off x="874713" y="5638795"/>
            <a:ext cx="8291058" cy="71384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55D75C05-A954-EF80-BA95-BB3FE9E977FA}"/>
              </a:ext>
            </a:extLst>
          </p:cNvPr>
          <p:cNvSpPr txBox="1"/>
          <p:nvPr/>
        </p:nvSpPr>
        <p:spPr>
          <a:xfrm>
            <a:off x="9666514" y="283029"/>
            <a:ext cx="1763486" cy="979714"/>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69879420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2" y="660359"/>
            <a:ext cx="8319109" cy="387798"/>
          </a:xfrm>
        </p:spPr>
        <p:txBody>
          <a:bodyPr/>
          <a:lstStyle/>
          <a:p>
            <a:r>
              <a:rPr lang="fr-FR" sz="2800" dirty="0"/>
              <a:t>Accès aux informations</a:t>
            </a:r>
          </a:p>
        </p:txBody>
      </p:sp>
      <p:sp>
        <p:nvSpPr>
          <p:cNvPr id="3" name="Slide Number Placeholder 2">
            <a:extLst>
              <a:ext uri="{FF2B5EF4-FFF2-40B4-BE49-F238E27FC236}">
                <a16:creationId xmlns:a16="http://schemas.microsoft.com/office/drawing/2014/main" id="{36BE0AC0-04BA-486A-BE1A-7AE258FAED8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93CE28B4-36D7-4E33-ABE5-A0E0812EA861}"/>
              </a:ext>
            </a:extLst>
          </p:cNvPr>
          <p:cNvSpPr txBox="1">
            <a:spLocks/>
          </p:cNvSpPr>
          <p:nvPr>
            <p:custDataLst>
              <p:tags r:id="rId1"/>
            </p:custDataLst>
          </p:nvPr>
        </p:nvSpPr>
        <p:spPr>
          <a:xfrm>
            <a:off x="280012" y="5005612"/>
            <a:ext cx="5629274"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984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qui gèrent au moins partiellement leur épargne et personnes pour lesquelles un professionnel s'occupe de la gestion</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Vous êtes-vous déjà renseigné(e) (de votre propre initiative) au sujet d’un investissement dans des produits durables comme décrits précédemment, p.ex. auprès de votre banque ou votre conseiller financier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sp>
        <p:nvSpPr>
          <p:cNvPr id="7" name="Text Placeholder 4">
            <a:extLst>
              <a:ext uri="{FF2B5EF4-FFF2-40B4-BE49-F238E27FC236}">
                <a16:creationId xmlns:a16="http://schemas.microsoft.com/office/drawing/2014/main" id="{09B4D6DD-A471-468E-A98F-A84A9F69854B}"/>
              </a:ext>
            </a:extLst>
          </p:cNvPr>
          <p:cNvSpPr txBox="1">
            <a:spLocks/>
          </p:cNvSpPr>
          <p:nvPr>
            <p:custDataLst>
              <p:tags r:id="rId2"/>
            </p:custDataLst>
          </p:nvPr>
        </p:nvSpPr>
        <p:spPr>
          <a:xfrm>
            <a:off x="6560773" y="5005612"/>
            <a:ext cx="5266101"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984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répondants qui gèrent au moins partiellement leur épargne et personnes pour lesquelles un professionnel s'occupe de la gestion</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Vous a-t-on déjà activement proposé un investissement dans des produits durables comme décrits précédemment, p.ex. par votre banque ou votre conseiller financier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8" name="Chart 7">
            <a:extLst>
              <a:ext uri="{FF2B5EF4-FFF2-40B4-BE49-F238E27FC236}">
                <a16:creationId xmlns:a16="http://schemas.microsoft.com/office/drawing/2014/main" id="{B3E69F48-D8E4-4697-8D1A-A6B652B27AAB}"/>
              </a:ext>
            </a:extLst>
          </p:cNvPr>
          <p:cNvGraphicFramePr/>
          <p:nvPr/>
        </p:nvGraphicFramePr>
        <p:xfrm>
          <a:off x="52548" y="1421638"/>
          <a:ext cx="3665455" cy="2841874"/>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a:extLst>
              <a:ext uri="{FF2B5EF4-FFF2-40B4-BE49-F238E27FC236}">
                <a16:creationId xmlns:a16="http://schemas.microsoft.com/office/drawing/2014/main" id="{2BC1109D-EABE-4C2D-9E84-57381E8BA601}"/>
              </a:ext>
            </a:extLst>
          </p:cNvPr>
          <p:cNvGraphicFramePr/>
          <p:nvPr/>
        </p:nvGraphicFramePr>
        <p:xfrm>
          <a:off x="5909286" y="1421638"/>
          <a:ext cx="3665455" cy="2841874"/>
        </p:xfrm>
        <a:graphic>
          <a:graphicData uri="http://schemas.openxmlformats.org/drawingml/2006/chart">
            <c:chart xmlns:c="http://schemas.openxmlformats.org/drawingml/2006/chart" xmlns:r="http://schemas.openxmlformats.org/officeDocument/2006/relationships" r:id="rId6"/>
          </a:graphicData>
        </a:graphic>
      </p:graphicFrame>
      <p:sp>
        <p:nvSpPr>
          <p:cNvPr id="10" name="TextBox 9">
            <a:extLst>
              <a:ext uri="{FF2B5EF4-FFF2-40B4-BE49-F238E27FC236}">
                <a16:creationId xmlns:a16="http://schemas.microsoft.com/office/drawing/2014/main" id="{DD9B8091-F0EA-418A-AB5D-FFB95115CA1A}"/>
              </a:ext>
            </a:extLst>
          </p:cNvPr>
          <p:cNvSpPr txBox="1"/>
          <p:nvPr/>
        </p:nvSpPr>
        <p:spPr>
          <a:xfrm>
            <a:off x="3339161" y="1757361"/>
            <a:ext cx="2362200" cy="3370153"/>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b-LU" sz="2000" b="1" i="0" u="none" strike="noStrike" kern="1200" cap="none" spc="0" normalizeH="0" baseline="0" noProof="0" dirty="0">
                <a:ln>
                  <a:noFill/>
                </a:ln>
                <a:solidFill>
                  <a:srgbClr val="00B050"/>
                </a:solidFill>
                <a:effectLst/>
                <a:uLnTx/>
                <a:uFillTx/>
                <a:latin typeface="Calibri" panose="020F0502020204030204"/>
                <a:ea typeface="+mn-ea"/>
                <a:cs typeface="+mn-cs"/>
              </a:rPr>
              <a:t>27% </a:t>
            </a:r>
            <a:r>
              <a:rPr kumimoji="0" lang="fr-FR" sz="1400" b="0" i="0" u="none" strike="noStrike" kern="1200" cap="none" spc="0" normalizeH="0" baseline="0" noProof="0" dirty="0">
                <a:ln>
                  <a:noFill/>
                </a:ln>
                <a:solidFill>
                  <a:srgbClr val="00B050"/>
                </a:solidFill>
                <a:effectLst/>
                <a:uLnTx/>
                <a:uFillTx/>
                <a:latin typeface="Calibri" panose="020F0502020204030204"/>
                <a:ea typeface="+mn-ea"/>
                <a:cs typeface="+mn-cs"/>
              </a:rPr>
              <a:t>des personnes se sont déjà renseignées de manière proactive au sujet d’un Investissement dans des produits durables.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92D05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40% chez les personnes qui disposent actuellement d’actions et d’obligations.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49% chez les personnes qui disposent actuellement de fonds d’investissement.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50% chez les personnes qui disposent de moyens d’investissement supérieur à 200.000€.</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20% chez les personnes qui peuvent s’imaginer investir à l’avenir dans des produits durables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92D050"/>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55F06AFE-B081-4353-92EE-52630AC47DBE}"/>
              </a:ext>
            </a:extLst>
          </p:cNvPr>
          <p:cNvSpPr txBox="1"/>
          <p:nvPr/>
        </p:nvSpPr>
        <p:spPr>
          <a:xfrm>
            <a:off x="9193821" y="1740245"/>
            <a:ext cx="2362200" cy="3316292"/>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lb-LU" sz="2000" b="1" i="0" u="none" strike="noStrike" kern="1200" cap="none" spc="0" normalizeH="0" baseline="0" noProof="0" dirty="0">
                <a:ln>
                  <a:noFill/>
                </a:ln>
                <a:solidFill>
                  <a:srgbClr val="00B050"/>
                </a:solidFill>
                <a:effectLst/>
                <a:uLnTx/>
                <a:uFillTx/>
                <a:latin typeface="Calibri" panose="020F0502020204030204"/>
                <a:ea typeface="+mn-ea"/>
                <a:cs typeface="+mn-cs"/>
              </a:rPr>
              <a:t>24% </a:t>
            </a:r>
            <a:r>
              <a:rPr kumimoji="0" lang="fr-FR" sz="1400" b="0" i="0" u="none" strike="noStrike" kern="1200" cap="none" spc="0" normalizeH="0" baseline="0" noProof="0" dirty="0">
                <a:ln>
                  <a:noFill/>
                </a:ln>
                <a:solidFill>
                  <a:srgbClr val="00B050"/>
                </a:solidFill>
                <a:effectLst/>
                <a:uLnTx/>
                <a:uFillTx/>
                <a:latin typeface="Calibri" panose="020F0502020204030204"/>
                <a:ea typeface="+mn-ea"/>
                <a:cs typeface="+mn-cs"/>
              </a:rPr>
              <a:t>des personnes signalent avoir eu des propositions d’investissement dans des produits durables par des acteurs du monde de la finance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fr-FR" sz="1400" b="0" i="0" u="none" strike="noStrike" kern="1200" cap="none" spc="0" normalizeH="0" baseline="0" noProof="0" dirty="0">
              <a:ln>
                <a:noFill/>
              </a:ln>
              <a:solidFill>
                <a:srgbClr val="92D050"/>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endPar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35% chez les personnes qui disposent actuellement d’actions et d’obligations.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40% chez les personnes qui disposent actuellement de fonds d’investissement.</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53% chez les personnes qui disposent de moyens d’investissement supérieur à 200.000€.</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FR" sz="1050" b="0" i="0" u="none" strike="noStrike" kern="1200" cap="none" spc="0" normalizeH="0" baseline="0" noProof="0" dirty="0">
                <a:ln>
                  <a:noFill/>
                </a:ln>
                <a:solidFill>
                  <a:srgbClr val="001E6F"/>
                </a:solidFill>
                <a:effectLst/>
                <a:uLnTx/>
                <a:uFillTx/>
                <a:latin typeface="Calibri" panose="020F0502020204030204"/>
                <a:ea typeface="+mn-ea"/>
                <a:cs typeface="+mn-cs"/>
              </a:rPr>
              <a:t>18% chez les personnes qui peuvent s’imaginer investir à l’avenir dans des produits durables</a:t>
            </a:r>
          </a:p>
        </p:txBody>
      </p:sp>
      <p:sp>
        <p:nvSpPr>
          <p:cNvPr id="13" name="Rounded Rectangle 12">
            <a:extLst>
              <a:ext uri="{FF2B5EF4-FFF2-40B4-BE49-F238E27FC236}">
                <a16:creationId xmlns:a16="http://schemas.microsoft.com/office/drawing/2014/main" id="{238D15A8-615E-8092-9DDB-DB7E1F65F18E}"/>
              </a:ext>
            </a:extLst>
          </p:cNvPr>
          <p:cNvSpPr/>
          <p:nvPr/>
        </p:nvSpPr>
        <p:spPr>
          <a:xfrm>
            <a:off x="163286" y="5127514"/>
            <a:ext cx="5932714" cy="1186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14" name="Rounded Rectangle 13">
            <a:extLst>
              <a:ext uri="{FF2B5EF4-FFF2-40B4-BE49-F238E27FC236}">
                <a16:creationId xmlns:a16="http://schemas.microsoft.com/office/drawing/2014/main" id="{8DE40035-2448-91BB-7F50-4BEDB9F8858B}"/>
              </a:ext>
            </a:extLst>
          </p:cNvPr>
          <p:cNvSpPr/>
          <p:nvPr/>
        </p:nvSpPr>
        <p:spPr>
          <a:xfrm>
            <a:off x="6416256" y="5116971"/>
            <a:ext cx="5629274" cy="1186200"/>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FDE6EA7-9716-133C-B228-AB83834503AD}"/>
              </a:ext>
            </a:extLst>
          </p:cNvPr>
          <p:cNvSpPr txBox="1"/>
          <p:nvPr/>
        </p:nvSpPr>
        <p:spPr>
          <a:xfrm>
            <a:off x="9746343" y="283029"/>
            <a:ext cx="1944914" cy="1138609"/>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18312282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494159"/>
            <a:ext cx="8291058" cy="553998"/>
          </a:xfrm>
        </p:spPr>
        <p:txBody>
          <a:bodyPr/>
          <a:lstStyle/>
          <a:p>
            <a:r>
              <a:rPr lang="fr-FR" sz="2800" dirty="0"/>
              <a:t>Etes-vous disposés à investir à l’avenir dans des produits financiers durables ?</a:t>
            </a:r>
          </a:p>
        </p:txBody>
      </p:sp>
      <p:sp>
        <p:nvSpPr>
          <p:cNvPr id="3" name="Slide Number Placeholder 2">
            <a:extLst>
              <a:ext uri="{FF2B5EF4-FFF2-40B4-BE49-F238E27FC236}">
                <a16:creationId xmlns:a16="http://schemas.microsoft.com/office/drawing/2014/main" id="{7D9AABF6-B79A-4705-9168-82734DCBB32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9722EABC-1B95-463C-9F03-E5091DBC883B}"/>
              </a:ext>
            </a:extLst>
          </p:cNvPr>
          <p:cNvSpPr txBox="1">
            <a:spLocks/>
          </p:cNvSpPr>
          <p:nvPr>
            <p:custDataLst>
              <p:tags r:id="rId1"/>
            </p:custDataLst>
          </p:nvPr>
        </p:nvSpPr>
        <p:spPr>
          <a:xfrm>
            <a:off x="874713" y="5435704"/>
            <a:ext cx="9905230"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802 répondants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qui gèrent au moins partiellement leur épargne et personnes pour lesquelles un professionnel s'occupe de la gestion &amp; disposent des moyens nécessaires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Avez-vous déjà ou seriez-vous prêt à l’avenir à investir dans des produits financiers durables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AB4A5750-7FC1-4204-B0A2-42C4F4ED1EEC}"/>
              </a:ext>
            </a:extLst>
          </p:cNvPr>
          <p:cNvGraphicFramePr/>
          <p:nvPr/>
        </p:nvGraphicFramePr>
        <p:xfrm>
          <a:off x="359999" y="1685714"/>
          <a:ext cx="4141664" cy="3300319"/>
        </p:xfrm>
        <a:graphic>
          <a:graphicData uri="http://schemas.openxmlformats.org/drawingml/2006/chart">
            <c:chart xmlns:c="http://schemas.openxmlformats.org/drawingml/2006/chart" xmlns:r="http://schemas.openxmlformats.org/officeDocument/2006/relationships" r:id="rId4"/>
          </a:graphicData>
        </a:graphic>
      </p:graphicFrame>
      <p:sp>
        <p:nvSpPr>
          <p:cNvPr id="9" name="TextBox 8">
            <a:extLst>
              <a:ext uri="{FF2B5EF4-FFF2-40B4-BE49-F238E27FC236}">
                <a16:creationId xmlns:a16="http://schemas.microsoft.com/office/drawing/2014/main" id="{539920ED-13BB-43E2-8155-7C2F24AF0404}"/>
              </a:ext>
            </a:extLst>
          </p:cNvPr>
          <p:cNvSpPr txBox="1"/>
          <p:nvPr/>
        </p:nvSpPr>
        <p:spPr>
          <a:xfrm>
            <a:off x="3717551" y="1685714"/>
            <a:ext cx="2084387" cy="46166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1200" b="0" i="0" u="none" strike="noStrike" kern="1200" cap="none" spc="0" normalizeH="0" baseline="0" noProof="0" dirty="0">
                <a:ln>
                  <a:noFill/>
                </a:ln>
                <a:solidFill>
                  <a:srgbClr val="00B050"/>
                </a:solidFill>
                <a:effectLst/>
                <a:uLnTx/>
                <a:uFillTx/>
                <a:latin typeface="Calibri" panose="020F0502020204030204"/>
                <a:ea typeface="+mn-ea"/>
                <a:cs typeface="+mn-cs"/>
              </a:rPr>
              <a:t>Oui, j’ai déjà investi dans des produits financiers durables</a:t>
            </a:r>
          </a:p>
        </p:txBody>
      </p:sp>
      <p:sp>
        <p:nvSpPr>
          <p:cNvPr id="10" name="TextBox 9">
            <a:extLst>
              <a:ext uri="{FF2B5EF4-FFF2-40B4-BE49-F238E27FC236}">
                <a16:creationId xmlns:a16="http://schemas.microsoft.com/office/drawing/2014/main" id="{30B3EC6A-AC85-4042-AB69-028BBA62391E}"/>
              </a:ext>
            </a:extLst>
          </p:cNvPr>
          <p:cNvSpPr txBox="1"/>
          <p:nvPr/>
        </p:nvSpPr>
        <p:spPr>
          <a:xfrm>
            <a:off x="2892051" y="4634946"/>
            <a:ext cx="2689112" cy="64633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1200" b="0" i="0" u="none" strike="noStrike" kern="1200" cap="none" spc="0" normalizeH="0" baseline="0" noProof="0" dirty="0">
                <a:ln>
                  <a:noFill/>
                </a:ln>
                <a:solidFill>
                  <a:srgbClr val="92D050"/>
                </a:solidFill>
                <a:effectLst/>
                <a:uLnTx/>
                <a:uFillTx/>
                <a:latin typeface="Calibri" panose="020F0502020204030204"/>
                <a:ea typeface="+mn-ea"/>
                <a:cs typeface="+mn-cs"/>
              </a:rPr>
              <a:t>Non, je ne l'ai pas encore fait mais je peux imaginer investir dans des produits financiers durables</a:t>
            </a:r>
          </a:p>
        </p:txBody>
      </p:sp>
      <p:sp>
        <p:nvSpPr>
          <p:cNvPr id="11" name="TextBox 10">
            <a:extLst>
              <a:ext uri="{FF2B5EF4-FFF2-40B4-BE49-F238E27FC236}">
                <a16:creationId xmlns:a16="http://schemas.microsoft.com/office/drawing/2014/main" id="{64875BCF-1C13-43B9-9117-B2FB1BD1112B}"/>
              </a:ext>
            </a:extLst>
          </p:cNvPr>
          <p:cNvSpPr txBox="1"/>
          <p:nvPr/>
        </p:nvSpPr>
        <p:spPr>
          <a:xfrm>
            <a:off x="847351" y="2267704"/>
            <a:ext cx="2689112" cy="30777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1400" b="0" i="0" u="none" strike="noStrike" kern="1200" cap="none" spc="0" normalizeH="0" baseline="0" noProof="0" dirty="0">
                <a:ln>
                  <a:noFill/>
                </a:ln>
                <a:solidFill>
                  <a:srgbClr val="FF6E46"/>
                </a:solidFill>
                <a:effectLst/>
                <a:uLnTx/>
                <a:uFillTx/>
                <a:latin typeface="Calibri" panose="020F0502020204030204"/>
                <a:ea typeface="+mn-ea"/>
                <a:cs typeface="+mn-cs"/>
              </a:rPr>
              <a:t>Non</a:t>
            </a:r>
          </a:p>
        </p:txBody>
      </p:sp>
      <p:sp>
        <p:nvSpPr>
          <p:cNvPr id="12" name="Arrow: Right 11">
            <a:extLst>
              <a:ext uri="{FF2B5EF4-FFF2-40B4-BE49-F238E27FC236}">
                <a16:creationId xmlns:a16="http://schemas.microsoft.com/office/drawing/2014/main" id="{32F89D77-EB97-483F-BA8A-F3884A429018}"/>
              </a:ext>
            </a:extLst>
          </p:cNvPr>
          <p:cNvSpPr/>
          <p:nvPr/>
        </p:nvSpPr>
        <p:spPr>
          <a:xfrm>
            <a:off x="5676962" y="1772669"/>
            <a:ext cx="1092077" cy="305950"/>
          </a:xfrm>
          <a:prstGeom prst="rightArrow">
            <a:avLst/>
          </a:prstGeom>
          <a:solidFill>
            <a:srgbClr val="00B050"/>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LU" sz="1600" b="0" i="0" u="none" strike="noStrike" kern="1200" cap="none" spc="0" normalizeH="0" baseline="0" noProof="0" dirty="0">
              <a:ln>
                <a:noFill/>
              </a:ln>
              <a:solidFill>
                <a:srgbClr val="00B050"/>
              </a:solidFill>
              <a:effectLst/>
              <a:uLnTx/>
              <a:uFillTx/>
              <a:latin typeface="Calibri" panose="020F0502020204030204"/>
              <a:ea typeface="+mn-ea"/>
              <a:cs typeface="+mn-cs"/>
            </a:endParaRPr>
          </a:p>
        </p:txBody>
      </p:sp>
      <p:sp>
        <p:nvSpPr>
          <p:cNvPr id="13" name="TextBox 12">
            <a:extLst>
              <a:ext uri="{FF2B5EF4-FFF2-40B4-BE49-F238E27FC236}">
                <a16:creationId xmlns:a16="http://schemas.microsoft.com/office/drawing/2014/main" id="{5078FBD2-A724-4F64-8E0B-D678D7EB0E6B}"/>
              </a:ext>
            </a:extLst>
          </p:cNvPr>
          <p:cNvSpPr txBox="1"/>
          <p:nvPr/>
        </p:nvSpPr>
        <p:spPr>
          <a:xfrm>
            <a:off x="7389020" y="1494623"/>
            <a:ext cx="3952874"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001E6F"/>
                </a:solidFill>
                <a:effectLst/>
                <a:uLnTx/>
                <a:uFillTx/>
                <a:latin typeface="Calibri" panose="020F0502020204030204"/>
                <a:ea typeface="+mn-ea"/>
                <a:cs typeface="+mn-cs"/>
              </a:rPr>
              <a:t>Selon les moyens d’investissement</a:t>
            </a:r>
          </a:p>
        </p:txBody>
      </p:sp>
      <p:graphicFrame>
        <p:nvGraphicFramePr>
          <p:cNvPr id="14" name="Chart 13">
            <a:extLst>
              <a:ext uri="{FF2B5EF4-FFF2-40B4-BE49-F238E27FC236}">
                <a16:creationId xmlns:a16="http://schemas.microsoft.com/office/drawing/2014/main" id="{79C0B03A-8769-4979-B91B-453196445BCF}"/>
              </a:ext>
            </a:extLst>
          </p:cNvPr>
          <p:cNvGraphicFramePr/>
          <p:nvPr/>
        </p:nvGraphicFramePr>
        <p:xfrm>
          <a:off x="7302501" y="1733994"/>
          <a:ext cx="4524373" cy="3614755"/>
        </p:xfrm>
        <a:graphic>
          <a:graphicData uri="http://schemas.openxmlformats.org/drawingml/2006/chart">
            <c:chart xmlns:c="http://schemas.openxmlformats.org/drawingml/2006/chart" xmlns:r="http://schemas.openxmlformats.org/officeDocument/2006/relationships" r:id="rId5"/>
          </a:graphicData>
        </a:graphic>
      </p:graphicFrame>
      <p:sp>
        <p:nvSpPr>
          <p:cNvPr id="17" name="Rounded Rectangle 16">
            <a:extLst>
              <a:ext uri="{FF2B5EF4-FFF2-40B4-BE49-F238E27FC236}">
                <a16:creationId xmlns:a16="http://schemas.microsoft.com/office/drawing/2014/main" id="{60E3BBE9-EE44-4582-D946-1A4042DC40C8}"/>
              </a:ext>
            </a:extLst>
          </p:cNvPr>
          <p:cNvSpPr/>
          <p:nvPr/>
        </p:nvSpPr>
        <p:spPr>
          <a:xfrm>
            <a:off x="751193" y="5457117"/>
            <a:ext cx="9905229" cy="9067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F843FD8E-FCDB-B80A-B6C2-28D9BC2F9CB6}"/>
              </a:ext>
            </a:extLst>
          </p:cNvPr>
          <p:cNvSpPr txBox="1"/>
          <p:nvPr/>
        </p:nvSpPr>
        <p:spPr>
          <a:xfrm>
            <a:off x="9739086" y="283029"/>
            <a:ext cx="1915885" cy="1030514"/>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0995283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10">
            <a:extLst>
              <a:ext uri="{FF2B5EF4-FFF2-40B4-BE49-F238E27FC236}">
                <a16:creationId xmlns:a16="http://schemas.microsoft.com/office/drawing/2014/main" id="{B42118E7-883C-49DE-BF98-A6D8CECEDD0F}"/>
              </a:ext>
            </a:extLst>
          </p:cNvPr>
          <p:cNvGraphicFramePr>
            <a:graphicFrameLocks/>
          </p:cNvGraphicFramePr>
          <p:nvPr/>
        </p:nvGraphicFramePr>
        <p:xfrm>
          <a:off x="929368" y="2079171"/>
          <a:ext cx="10657795" cy="3297736"/>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272560"/>
            <a:ext cx="8454344" cy="775597"/>
          </a:xfrm>
        </p:spPr>
        <p:txBody>
          <a:bodyPr/>
          <a:lstStyle/>
          <a:p>
            <a:r>
              <a:rPr lang="fr-LU" sz="2800" dirty="0"/>
              <a:t>Proportion de vos avoirs financiers que vous seriez prêt(e) à placer dans des produits financiers durables ? </a:t>
            </a:r>
            <a:endParaRPr lang="fr-LU" sz="2800" b="0" dirty="0"/>
          </a:p>
        </p:txBody>
      </p:sp>
      <p:sp>
        <p:nvSpPr>
          <p:cNvPr id="3" name="Slide Number Placeholder 2">
            <a:extLst>
              <a:ext uri="{FF2B5EF4-FFF2-40B4-BE49-F238E27FC236}">
                <a16:creationId xmlns:a16="http://schemas.microsoft.com/office/drawing/2014/main" id="{9C6B6F3B-E482-437B-A49D-7BE968E89B9C}"/>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90ACB809-2985-415B-B361-7B30ED23B703}"/>
              </a:ext>
            </a:extLst>
          </p:cNvPr>
          <p:cNvSpPr txBox="1">
            <a:spLocks/>
          </p:cNvSpPr>
          <p:nvPr>
            <p:custDataLst>
              <p:tags r:id="rId1"/>
            </p:custDataLst>
          </p:nvPr>
        </p:nvSpPr>
        <p:spPr>
          <a:xfrm>
            <a:off x="874714" y="5518419"/>
            <a:ext cx="10130744"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581 répondants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prêts à investir dans des produits financiers durables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Quelle est la proportion de vos avoirs financiers (qu’ils soient déjà investis ou à investir) que vous seriez prêt(e) à placer dans des produits financiers durables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sp>
        <p:nvSpPr>
          <p:cNvPr id="10" name="TextBox 9">
            <a:extLst>
              <a:ext uri="{FF2B5EF4-FFF2-40B4-BE49-F238E27FC236}">
                <a16:creationId xmlns:a16="http://schemas.microsoft.com/office/drawing/2014/main" id="{14B3F05B-7CF8-F11F-B26F-757EA26B9BB8}"/>
              </a:ext>
            </a:extLst>
          </p:cNvPr>
          <p:cNvSpPr txBox="1"/>
          <p:nvPr/>
        </p:nvSpPr>
        <p:spPr>
          <a:xfrm>
            <a:off x="929368" y="1373870"/>
            <a:ext cx="3952874" cy="215444"/>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400" b="1" i="0" u="sng" strike="noStrike" kern="1200" cap="none" spc="0" normalizeH="0" baseline="0" noProof="0" dirty="0">
                <a:ln>
                  <a:noFill/>
                </a:ln>
                <a:solidFill>
                  <a:srgbClr val="001E6F"/>
                </a:solidFill>
                <a:effectLst/>
                <a:uLnTx/>
                <a:uFillTx/>
                <a:latin typeface="Calibri" panose="020F0502020204030204"/>
                <a:ea typeface="+mn-ea"/>
                <a:cs typeface="+mn-cs"/>
              </a:rPr>
              <a:t>Selon les moyens d’investissement</a:t>
            </a:r>
          </a:p>
        </p:txBody>
      </p:sp>
      <p:sp>
        <p:nvSpPr>
          <p:cNvPr id="11" name="Rounded Rectangle 10">
            <a:extLst>
              <a:ext uri="{FF2B5EF4-FFF2-40B4-BE49-F238E27FC236}">
                <a16:creationId xmlns:a16="http://schemas.microsoft.com/office/drawing/2014/main" id="{1528D917-DC9A-3CFA-8A63-C3CE845863C2}"/>
              </a:ext>
            </a:extLst>
          </p:cNvPr>
          <p:cNvSpPr/>
          <p:nvPr/>
        </p:nvSpPr>
        <p:spPr>
          <a:xfrm>
            <a:off x="762079" y="5626486"/>
            <a:ext cx="10130744" cy="77559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1F7B7ED-F89E-473F-DF39-74D4945C5FBD}"/>
              </a:ext>
            </a:extLst>
          </p:cNvPr>
          <p:cNvSpPr txBox="1"/>
          <p:nvPr/>
        </p:nvSpPr>
        <p:spPr>
          <a:xfrm>
            <a:off x="9659257" y="272560"/>
            <a:ext cx="2197781" cy="1164354"/>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2565168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Chart 7">
            <a:extLst>
              <a:ext uri="{FF2B5EF4-FFF2-40B4-BE49-F238E27FC236}">
                <a16:creationId xmlns:a16="http://schemas.microsoft.com/office/drawing/2014/main" id="{411EF1A4-CD42-4FF4-B368-EB7463413965}"/>
              </a:ext>
            </a:extLst>
          </p:cNvPr>
          <p:cNvGraphicFramePr/>
          <p:nvPr>
            <p:extLst>
              <p:ext uri="{D42A27DB-BD31-4B8C-83A1-F6EECF244321}">
                <p14:modId xmlns:p14="http://schemas.microsoft.com/office/powerpoint/2010/main" val="4022293433"/>
              </p:ext>
            </p:extLst>
          </p:nvPr>
        </p:nvGraphicFramePr>
        <p:xfrm>
          <a:off x="0" y="1249031"/>
          <a:ext cx="10984675" cy="4484984"/>
        </p:xfrm>
        <a:graphic>
          <a:graphicData uri="http://schemas.openxmlformats.org/drawingml/2006/chart">
            <c:chart xmlns:c="http://schemas.openxmlformats.org/drawingml/2006/chart" xmlns:r="http://schemas.openxmlformats.org/officeDocument/2006/relationships" r:id="rId4"/>
          </a:graphicData>
        </a:graphic>
      </p:graphicFrame>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272560"/>
            <a:ext cx="8073344" cy="775597"/>
          </a:xfrm>
        </p:spPr>
        <p:txBody>
          <a:bodyPr/>
          <a:lstStyle/>
          <a:p>
            <a:r>
              <a:rPr lang="fr-FR" sz="2800" dirty="0"/>
              <a:t>Les freins aux investissements dans des produits financiers durables</a:t>
            </a:r>
            <a:endParaRPr lang="fr-FR" dirty="0"/>
          </a:p>
        </p:txBody>
      </p:sp>
      <p:sp>
        <p:nvSpPr>
          <p:cNvPr id="6" name="Slide Number Placeholder 5">
            <a:extLst>
              <a:ext uri="{FF2B5EF4-FFF2-40B4-BE49-F238E27FC236}">
                <a16:creationId xmlns:a16="http://schemas.microsoft.com/office/drawing/2014/main" id="{F5C43919-402A-41FC-B43C-213C26B96BF1}"/>
              </a:ext>
            </a:extLst>
          </p:cNvPr>
          <p:cNvSpPr>
            <a:spLocks noGrp="1"/>
          </p:cNvSpPr>
          <p:nvPr>
            <p:ph type="sldNum" sz="quarter" idx="12"/>
          </p:nvPr>
        </p:nvSpPr>
        <p:spPr/>
        <p:txBody>
          <a:bodyPr/>
          <a:lstStyle/>
          <a:p>
            <a:fld id="{4034BEE3-566C-4068-A777-C3A4762E861B}" type="slidenum">
              <a:rPr lang="en-GB" smtClean="0"/>
              <a:pPr/>
              <a:t>16</a:t>
            </a:fld>
            <a:endParaRPr lang="en-GB" dirty="0"/>
          </a:p>
        </p:txBody>
      </p:sp>
      <p:sp>
        <p:nvSpPr>
          <p:cNvPr id="7" name="Text Placeholder 4">
            <a:extLst>
              <a:ext uri="{FF2B5EF4-FFF2-40B4-BE49-F238E27FC236}">
                <a16:creationId xmlns:a16="http://schemas.microsoft.com/office/drawing/2014/main" id="{DC625E7A-95F3-454F-AD3E-A69891F3F019}"/>
              </a:ext>
            </a:extLst>
          </p:cNvPr>
          <p:cNvSpPr txBox="1">
            <a:spLocks/>
          </p:cNvSpPr>
          <p:nvPr>
            <p:custDataLst>
              <p:tags r:id="rId1"/>
            </p:custDataLst>
          </p:nvPr>
        </p:nvSpPr>
        <p:spPr>
          <a:xfrm>
            <a:off x="1475053" y="5886828"/>
            <a:ext cx="9241893"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r>
              <a:rPr lang="fr-FR" sz="1200" dirty="0">
                <a:solidFill>
                  <a:schemeClr val="tx1"/>
                </a:solidFill>
                <a:cs typeface="Arial" panose="020B0604020202020204" pitchFamily="34" charset="0"/>
              </a:rPr>
              <a:t>N = 221 répondants qui ne sont pas prêts à investir dans des produits financiers durables</a:t>
            </a:r>
          </a:p>
          <a:p>
            <a:pPr fontAlgn="auto">
              <a:spcAft>
                <a:spcPts val="0"/>
              </a:spcAft>
            </a:pPr>
            <a:r>
              <a:rPr lang="fr-FR" sz="1200" dirty="0">
                <a:solidFill>
                  <a:schemeClr val="tx1"/>
                </a:solidFill>
                <a:cs typeface="Arial" panose="020B0604020202020204" pitchFamily="34" charset="0"/>
              </a:rPr>
              <a:t>Question: </a:t>
            </a:r>
            <a:r>
              <a:rPr lang="fr-LU" sz="1200" dirty="0">
                <a:solidFill>
                  <a:schemeClr val="tx1"/>
                </a:solidFill>
                <a:cs typeface="Arial" panose="020B0604020202020204" pitchFamily="34" charset="0"/>
              </a:rPr>
              <a:t>Pour quelles raisons n’êtes-vous pas prêt à investir dans des produits financiers durables ? Veuillez indiquer un maximum de 3 raisons.</a:t>
            </a:r>
            <a:endParaRPr lang="fr-FR" sz="1200" dirty="0">
              <a:solidFill>
                <a:schemeClr val="tx1"/>
              </a:solidFill>
              <a:cs typeface="Arial" panose="020B0604020202020204" pitchFamily="34" charset="0"/>
            </a:endParaRPr>
          </a:p>
        </p:txBody>
      </p:sp>
      <p:sp>
        <p:nvSpPr>
          <p:cNvPr id="3" name="Right Brace 2">
            <a:extLst>
              <a:ext uri="{FF2B5EF4-FFF2-40B4-BE49-F238E27FC236}">
                <a16:creationId xmlns:a16="http://schemas.microsoft.com/office/drawing/2014/main" id="{BB43C4AE-407C-4A1F-BF34-62BA8A1627A8}"/>
              </a:ext>
            </a:extLst>
          </p:cNvPr>
          <p:cNvSpPr/>
          <p:nvPr/>
        </p:nvSpPr>
        <p:spPr>
          <a:xfrm>
            <a:off x="5623394" y="4115517"/>
            <a:ext cx="218488" cy="792000"/>
          </a:xfrm>
          <a:prstGeom prst="rightBrac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fr-LU"/>
          </a:p>
        </p:txBody>
      </p:sp>
      <p:sp>
        <p:nvSpPr>
          <p:cNvPr id="5" name="TextBox 4">
            <a:extLst>
              <a:ext uri="{FF2B5EF4-FFF2-40B4-BE49-F238E27FC236}">
                <a16:creationId xmlns:a16="http://schemas.microsoft.com/office/drawing/2014/main" id="{60560C80-C2EE-4FF0-AFA3-20D024409615}"/>
              </a:ext>
            </a:extLst>
          </p:cNvPr>
          <p:cNvSpPr txBox="1"/>
          <p:nvPr/>
        </p:nvSpPr>
        <p:spPr>
          <a:xfrm>
            <a:off x="6254366" y="4403795"/>
            <a:ext cx="1518034" cy="215444"/>
          </a:xfrm>
          <a:prstGeom prst="rect">
            <a:avLst/>
          </a:prstGeom>
          <a:noFill/>
        </p:spPr>
        <p:txBody>
          <a:bodyPr wrap="square" lIns="0" tIns="0" rIns="0" bIns="0" rtlCol="0">
            <a:spAutoFit/>
          </a:bodyPr>
          <a:lstStyle/>
          <a:p>
            <a:r>
              <a:rPr lang="fr-FR" sz="1400" i="1" dirty="0"/>
              <a:t>Cité spontanément</a:t>
            </a:r>
          </a:p>
        </p:txBody>
      </p:sp>
      <p:sp>
        <p:nvSpPr>
          <p:cNvPr id="14" name="Rounded Rectangle 13">
            <a:extLst>
              <a:ext uri="{FF2B5EF4-FFF2-40B4-BE49-F238E27FC236}">
                <a16:creationId xmlns:a16="http://schemas.microsoft.com/office/drawing/2014/main" id="{B04A0593-482A-BC85-66E7-A46C8F4E2ECE}"/>
              </a:ext>
            </a:extLst>
          </p:cNvPr>
          <p:cNvSpPr/>
          <p:nvPr/>
        </p:nvSpPr>
        <p:spPr>
          <a:xfrm>
            <a:off x="1211283" y="5934890"/>
            <a:ext cx="9241893" cy="716467"/>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LU"/>
          </a:p>
        </p:txBody>
      </p:sp>
      <p:sp>
        <p:nvSpPr>
          <p:cNvPr id="2" name="TextBox 1">
            <a:extLst>
              <a:ext uri="{FF2B5EF4-FFF2-40B4-BE49-F238E27FC236}">
                <a16:creationId xmlns:a16="http://schemas.microsoft.com/office/drawing/2014/main" id="{18CE0722-816C-654A-9B19-18795BBCA8B7}"/>
              </a:ext>
            </a:extLst>
          </p:cNvPr>
          <p:cNvSpPr txBox="1"/>
          <p:nvPr/>
        </p:nvSpPr>
        <p:spPr>
          <a:xfrm>
            <a:off x="9668435" y="272560"/>
            <a:ext cx="2084294" cy="995182"/>
          </a:xfrm>
          <a:prstGeom prst="rect">
            <a:avLst/>
          </a:prstGeom>
          <a:solidFill>
            <a:schemeClr val="bg1"/>
          </a:solidFill>
        </p:spPr>
        <p:txBody>
          <a:bodyPr vert="horz" wrap="square" lIns="108000" tIns="36000" rIns="108000" bIns="36000" rtlCol="0" anchor="ctr" anchorCtr="0">
            <a:spAutoFit/>
          </a:bodyPr>
          <a:lstStyle/>
          <a:p>
            <a:pPr algn="l"/>
            <a:endParaRPr lang="en-LU" sz="2000" dirty="0"/>
          </a:p>
        </p:txBody>
      </p:sp>
    </p:spTree>
    <p:extLst>
      <p:ext uri="{BB962C8B-B14F-4D97-AF65-F5344CB8AC3E}">
        <p14:creationId xmlns:p14="http://schemas.microsoft.com/office/powerpoint/2010/main" val="6325620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p:txBody>
          <a:bodyPr/>
          <a:lstStyle/>
          <a:p>
            <a:r>
              <a:rPr lang="fr-FR" sz="2800" dirty="0"/>
              <a:t>Les incitations potentielles</a:t>
            </a:r>
          </a:p>
        </p:txBody>
      </p:sp>
      <p:sp>
        <p:nvSpPr>
          <p:cNvPr id="3" name="Slide Number Placeholder 2">
            <a:extLst>
              <a:ext uri="{FF2B5EF4-FFF2-40B4-BE49-F238E27FC236}">
                <a16:creationId xmlns:a16="http://schemas.microsoft.com/office/drawing/2014/main" id="{AF9AA3CD-A0EF-40FB-AFA8-9A7B2E4ABC4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7" name="Text Placeholder 4">
            <a:extLst>
              <a:ext uri="{FF2B5EF4-FFF2-40B4-BE49-F238E27FC236}">
                <a16:creationId xmlns:a16="http://schemas.microsoft.com/office/drawing/2014/main" id="{3E7B0B3C-D81E-4097-87A8-C99C76AAFF14}"/>
              </a:ext>
            </a:extLst>
          </p:cNvPr>
          <p:cNvSpPr txBox="1">
            <a:spLocks/>
          </p:cNvSpPr>
          <p:nvPr>
            <p:custDataLst>
              <p:tags r:id="rId1"/>
            </p:custDataLst>
          </p:nvPr>
        </p:nvSpPr>
        <p:spPr>
          <a:xfrm>
            <a:off x="874713" y="5484016"/>
            <a:ext cx="8751344"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574 répondants qui sont prêts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à investir dans des produits financiers durables et disposent des moyens nécessaires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Qu’est-ce qui pourrait vous inciter à vouloir investir dans des produits financiers durables?</a:t>
            </a: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8" name="Chart 7">
            <a:extLst>
              <a:ext uri="{FF2B5EF4-FFF2-40B4-BE49-F238E27FC236}">
                <a16:creationId xmlns:a16="http://schemas.microsoft.com/office/drawing/2014/main" id="{976EC59F-1C01-4596-A230-3642761A3055}"/>
              </a:ext>
            </a:extLst>
          </p:cNvPr>
          <p:cNvGraphicFramePr/>
          <p:nvPr/>
        </p:nvGraphicFramePr>
        <p:xfrm>
          <a:off x="1329959" y="1267742"/>
          <a:ext cx="10496915" cy="4322516"/>
        </p:xfrm>
        <a:graphic>
          <a:graphicData uri="http://schemas.openxmlformats.org/drawingml/2006/chart">
            <c:chart xmlns:c="http://schemas.openxmlformats.org/drawingml/2006/chart" xmlns:r="http://schemas.openxmlformats.org/officeDocument/2006/relationships" r:id="rId4"/>
          </a:graphicData>
        </a:graphic>
      </p:graphicFrame>
      <p:sp>
        <p:nvSpPr>
          <p:cNvPr id="10" name="Right Brace 9">
            <a:extLst>
              <a:ext uri="{FF2B5EF4-FFF2-40B4-BE49-F238E27FC236}">
                <a16:creationId xmlns:a16="http://schemas.microsoft.com/office/drawing/2014/main" id="{907F940F-9FA8-45A5-9409-C5A616131A5E}"/>
              </a:ext>
            </a:extLst>
          </p:cNvPr>
          <p:cNvSpPr/>
          <p:nvPr/>
        </p:nvSpPr>
        <p:spPr>
          <a:xfrm>
            <a:off x="6586243" y="3022600"/>
            <a:ext cx="272461" cy="1102558"/>
          </a:xfrm>
          <a:prstGeom prst="rightBrace">
            <a:avLst/>
          </a:prstGeom>
          <a:ln w="12700">
            <a:solidFill>
              <a:schemeClr val="tx1"/>
            </a:solidFill>
            <a:tailEnd type="none"/>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LU" sz="1800" b="0" i="0" u="none" strike="noStrike" kern="1200" cap="none" spc="0" normalizeH="0" baseline="0" noProof="0">
              <a:ln>
                <a:noFill/>
              </a:ln>
              <a:solidFill>
                <a:srgbClr val="001E6F"/>
              </a:solidFill>
              <a:effectLst/>
              <a:uLnTx/>
              <a:uFillTx/>
              <a:latin typeface="Calibri" panose="020F0502020204030204"/>
              <a:ea typeface="+mn-ea"/>
              <a:cs typeface="+mn-cs"/>
            </a:endParaRPr>
          </a:p>
        </p:txBody>
      </p:sp>
      <p:sp>
        <p:nvSpPr>
          <p:cNvPr id="11" name="TextBox 10">
            <a:extLst>
              <a:ext uri="{FF2B5EF4-FFF2-40B4-BE49-F238E27FC236}">
                <a16:creationId xmlns:a16="http://schemas.microsoft.com/office/drawing/2014/main" id="{E755BF04-6E10-48C8-8AF6-E99019020690}"/>
              </a:ext>
            </a:extLst>
          </p:cNvPr>
          <p:cNvSpPr txBox="1"/>
          <p:nvPr/>
        </p:nvSpPr>
        <p:spPr>
          <a:xfrm>
            <a:off x="6909504" y="3492500"/>
            <a:ext cx="1185865"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001E6F"/>
                </a:solidFill>
                <a:effectLst/>
                <a:uLnTx/>
                <a:uFillTx/>
                <a:latin typeface="Calibri" panose="020F0502020204030204"/>
                <a:ea typeface="+mn-ea"/>
                <a:cs typeface="+mn-cs"/>
              </a:rPr>
              <a:t>Cité spontanément</a:t>
            </a:r>
          </a:p>
        </p:txBody>
      </p:sp>
      <p:sp>
        <p:nvSpPr>
          <p:cNvPr id="9" name="Rounded Rectangle 8">
            <a:extLst>
              <a:ext uri="{FF2B5EF4-FFF2-40B4-BE49-F238E27FC236}">
                <a16:creationId xmlns:a16="http://schemas.microsoft.com/office/drawing/2014/main" id="{3DD3D2D9-3683-E072-E2DF-334EA80B12E6}"/>
              </a:ext>
            </a:extLst>
          </p:cNvPr>
          <p:cNvSpPr/>
          <p:nvPr/>
        </p:nvSpPr>
        <p:spPr>
          <a:xfrm>
            <a:off x="751194" y="5508320"/>
            <a:ext cx="7750550" cy="773583"/>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1EA609F0-FEC2-1BE7-FE9D-8C965DB7D75A}"/>
              </a:ext>
            </a:extLst>
          </p:cNvPr>
          <p:cNvSpPr txBox="1"/>
          <p:nvPr/>
        </p:nvSpPr>
        <p:spPr>
          <a:xfrm>
            <a:off x="9499600" y="297543"/>
            <a:ext cx="2191657" cy="970199"/>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399590035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F93B-9F9F-4FB8-9CE9-A0F144C293FB}"/>
              </a:ext>
            </a:extLst>
          </p:cNvPr>
          <p:cNvSpPr>
            <a:spLocks noGrp="1"/>
          </p:cNvSpPr>
          <p:nvPr>
            <p:ph type="title"/>
          </p:nvPr>
        </p:nvSpPr>
        <p:spPr/>
        <p:txBody>
          <a:bodyPr/>
          <a:lstStyle/>
          <a:p>
            <a:r>
              <a:rPr lang="fr-FR" sz="2800" dirty="0"/>
              <a:t>Les sources d’information les plus fiables</a:t>
            </a:r>
          </a:p>
        </p:txBody>
      </p:sp>
      <p:sp>
        <p:nvSpPr>
          <p:cNvPr id="4" name="Slide Number Placeholder 3">
            <a:extLst>
              <a:ext uri="{FF2B5EF4-FFF2-40B4-BE49-F238E27FC236}">
                <a16:creationId xmlns:a16="http://schemas.microsoft.com/office/drawing/2014/main" id="{5F5F02EB-FE4A-4F9C-85A0-275BA21722F9}"/>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600E42A9-0555-44D8-991B-4822F2DCCA68}"/>
              </a:ext>
            </a:extLst>
          </p:cNvPr>
          <p:cNvSpPr txBox="1">
            <a:spLocks/>
          </p:cNvSpPr>
          <p:nvPr>
            <p:custDataLst>
              <p:tags r:id="rId1"/>
            </p:custDataLst>
          </p:nvPr>
        </p:nvSpPr>
        <p:spPr>
          <a:xfrm>
            <a:off x="5756431" y="5311037"/>
            <a:ext cx="5477626"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1011 répondants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 vous projetiez d’investir ou non dans ces produits, quels seraient selon vous les sources d’information les plus fiables?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414AC468-1C6C-47AF-941F-5BD00880D7B0}"/>
              </a:ext>
            </a:extLst>
          </p:cNvPr>
          <p:cNvGraphicFramePr/>
          <p:nvPr/>
        </p:nvGraphicFramePr>
        <p:xfrm>
          <a:off x="-660131" y="1698857"/>
          <a:ext cx="10496915" cy="4396458"/>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a:extLst>
              <a:ext uri="{FF2B5EF4-FFF2-40B4-BE49-F238E27FC236}">
                <a16:creationId xmlns:a16="http://schemas.microsoft.com/office/drawing/2014/main" id="{15E599D4-DD06-4B90-8ABA-CFCA8CB9D097}"/>
              </a:ext>
            </a:extLst>
          </p:cNvPr>
          <p:cNvCxnSpPr>
            <a:cxnSpLocks/>
          </p:cNvCxnSpPr>
          <p:nvPr/>
        </p:nvCxnSpPr>
        <p:spPr>
          <a:xfrm>
            <a:off x="6447211" y="2664614"/>
            <a:ext cx="13089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4630ECA6-966C-4F24-8E82-2D03B48B5AAA}"/>
              </a:ext>
            </a:extLst>
          </p:cNvPr>
          <p:cNvCxnSpPr>
            <a:cxnSpLocks/>
          </p:cNvCxnSpPr>
          <p:nvPr/>
        </p:nvCxnSpPr>
        <p:spPr>
          <a:xfrm>
            <a:off x="7756200" y="2497038"/>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956520D-1BB6-4B63-B94E-8CE07AF9BA58}"/>
              </a:ext>
            </a:extLst>
          </p:cNvPr>
          <p:cNvSpPr txBox="1"/>
          <p:nvPr/>
        </p:nvSpPr>
        <p:spPr>
          <a:xfrm>
            <a:off x="7805895" y="2523672"/>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47%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22% chez les 65 ans et plus</a:t>
            </a:r>
          </a:p>
        </p:txBody>
      </p:sp>
      <p:cxnSp>
        <p:nvCxnSpPr>
          <p:cNvPr id="11" name="Straight Connector 10">
            <a:extLst>
              <a:ext uri="{FF2B5EF4-FFF2-40B4-BE49-F238E27FC236}">
                <a16:creationId xmlns:a16="http://schemas.microsoft.com/office/drawing/2014/main" id="{9F5FABEB-8646-4259-BB7B-EBC685653B52}"/>
              </a:ext>
            </a:extLst>
          </p:cNvPr>
          <p:cNvCxnSpPr>
            <a:cxnSpLocks/>
          </p:cNvCxnSpPr>
          <p:nvPr/>
        </p:nvCxnSpPr>
        <p:spPr>
          <a:xfrm>
            <a:off x="6104311" y="3029849"/>
            <a:ext cx="11565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7B9C10D0-91C4-413D-AF49-5E483AD32306}"/>
              </a:ext>
            </a:extLst>
          </p:cNvPr>
          <p:cNvCxnSpPr>
            <a:cxnSpLocks/>
          </p:cNvCxnSpPr>
          <p:nvPr/>
        </p:nvCxnSpPr>
        <p:spPr>
          <a:xfrm>
            <a:off x="7260900" y="2862273"/>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3" name="TextBox 12">
            <a:extLst>
              <a:ext uri="{FF2B5EF4-FFF2-40B4-BE49-F238E27FC236}">
                <a16:creationId xmlns:a16="http://schemas.microsoft.com/office/drawing/2014/main" id="{B96D3FD9-9E8D-48F6-BC47-A7702E2821C9}"/>
              </a:ext>
            </a:extLst>
          </p:cNvPr>
          <p:cNvSpPr txBox="1"/>
          <p:nvPr/>
        </p:nvSpPr>
        <p:spPr>
          <a:xfrm>
            <a:off x="7310595" y="2888907"/>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41%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24% chez les 65 ans et plus</a:t>
            </a:r>
          </a:p>
        </p:txBody>
      </p:sp>
      <p:cxnSp>
        <p:nvCxnSpPr>
          <p:cNvPr id="14" name="Straight Connector 13">
            <a:extLst>
              <a:ext uri="{FF2B5EF4-FFF2-40B4-BE49-F238E27FC236}">
                <a16:creationId xmlns:a16="http://schemas.microsoft.com/office/drawing/2014/main" id="{FCFB5C02-8E14-4D4B-BB63-C215B6B1E157}"/>
              </a:ext>
            </a:extLst>
          </p:cNvPr>
          <p:cNvCxnSpPr>
            <a:cxnSpLocks/>
          </p:cNvCxnSpPr>
          <p:nvPr/>
        </p:nvCxnSpPr>
        <p:spPr>
          <a:xfrm>
            <a:off x="6017968" y="3432146"/>
            <a:ext cx="9787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5" name="Straight Connector 14">
            <a:extLst>
              <a:ext uri="{FF2B5EF4-FFF2-40B4-BE49-F238E27FC236}">
                <a16:creationId xmlns:a16="http://schemas.microsoft.com/office/drawing/2014/main" id="{A52C3695-153D-4ECA-A890-60CD12A68282}"/>
              </a:ext>
            </a:extLst>
          </p:cNvPr>
          <p:cNvCxnSpPr>
            <a:cxnSpLocks/>
          </p:cNvCxnSpPr>
          <p:nvPr/>
        </p:nvCxnSpPr>
        <p:spPr>
          <a:xfrm>
            <a:off x="6996757" y="3264570"/>
            <a:ext cx="0" cy="414834"/>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7CC5573E-C6C5-4BFE-80CA-5572234AFBC3}"/>
              </a:ext>
            </a:extLst>
          </p:cNvPr>
          <p:cNvSpPr txBox="1"/>
          <p:nvPr/>
        </p:nvSpPr>
        <p:spPr>
          <a:xfrm>
            <a:off x="7046452" y="3253104"/>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37%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17% chez les 65 ans et plus</a:t>
            </a:r>
          </a:p>
        </p:txBody>
      </p:sp>
      <p:cxnSp>
        <p:nvCxnSpPr>
          <p:cNvPr id="17" name="Straight Connector 16">
            <a:extLst>
              <a:ext uri="{FF2B5EF4-FFF2-40B4-BE49-F238E27FC236}">
                <a16:creationId xmlns:a16="http://schemas.microsoft.com/office/drawing/2014/main" id="{CF934878-B8A2-4C59-B012-71A372D53F13}"/>
              </a:ext>
            </a:extLst>
          </p:cNvPr>
          <p:cNvCxnSpPr>
            <a:cxnSpLocks/>
          </p:cNvCxnSpPr>
          <p:nvPr/>
        </p:nvCxnSpPr>
        <p:spPr>
          <a:xfrm>
            <a:off x="4855560" y="4603367"/>
            <a:ext cx="9787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1F2FEA0D-6D76-4E91-9DAD-EA28D334037A}"/>
              </a:ext>
            </a:extLst>
          </p:cNvPr>
          <p:cNvCxnSpPr>
            <a:cxnSpLocks/>
          </p:cNvCxnSpPr>
          <p:nvPr/>
        </p:nvCxnSpPr>
        <p:spPr>
          <a:xfrm>
            <a:off x="5834349" y="4435791"/>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9" name="TextBox 18">
            <a:extLst>
              <a:ext uri="{FF2B5EF4-FFF2-40B4-BE49-F238E27FC236}">
                <a16:creationId xmlns:a16="http://schemas.microsoft.com/office/drawing/2014/main" id="{5E669678-5400-4C14-8144-291556CDC132}"/>
              </a:ext>
            </a:extLst>
          </p:cNvPr>
          <p:cNvSpPr txBox="1"/>
          <p:nvPr/>
        </p:nvSpPr>
        <p:spPr>
          <a:xfrm>
            <a:off x="5884044" y="4462425"/>
            <a:ext cx="2497501"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15% chez les 18-24 ans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5% chez les 65 ans et plus</a:t>
            </a:r>
          </a:p>
        </p:txBody>
      </p:sp>
      <p:cxnSp>
        <p:nvCxnSpPr>
          <p:cNvPr id="22" name="Straight Connector 21">
            <a:extLst>
              <a:ext uri="{FF2B5EF4-FFF2-40B4-BE49-F238E27FC236}">
                <a16:creationId xmlns:a16="http://schemas.microsoft.com/office/drawing/2014/main" id="{F18B2D60-17BE-4538-9DC5-36BF5AD12782}"/>
              </a:ext>
            </a:extLst>
          </p:cNvPr>
          <p:cNvCxnSpPr>
            <a:cxnSpLocks/>
          </p:cNvCxnSpPr>
          <p:nvPr/>
        </p:nvCxnSpPr>
        <p:spPr>
          <a:xfrm>
            <a:off x="5614916" y="3831842"/>
            <a:ext cx="9787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560E1DC4-04A1-40BD-9C7B-24B3004E77A4}"/>
              </a:ext>
            </a:extLst>
          </p:cNvPr>
          <p:cNvCxnSpPr>
            <a:cxnSpLocks/>
          </p:cNvCxnSpPr>
          <p:nvPr/>
        </p:nvCxnSpPr>
        <p:spPr>
          <a:xfrm>
            <a:off x="6593705" y="3664266"/>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24" name="TextBox 23">
            <a:extLst>
              <a:ext uri="{FF2B5EF4-FFF2-40B4-BE49-F238E27FC236}">
                <a16:creationId xmlns:a16="http://schemas.microsoft.com/office/drawing/2014/main" id="{2B8849BF-3FC2-4B8A-AFC4-2B99811830FD}"/>
              </a:ext>
            </a:extLst>
          </p:cNvPr>
          <p:cNvSpPr txBox="1"/>
          <p:nvPr/>
        </p:nvSpPr>
        <p:spPr>
          <a:xfrm>
            <a:off x="6642696" y="3758587"/>
            <a:ext cx="4359592"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31% chez les personnes ayant déjà investi dans des produits financiers durables</a:t>
            </a:r>
          </a:p>
        </p:txBody>
      </p:sp>
      <p:sp>
        <p:nvSpPr>
          <p:cNvPr id="25" name="TextBox 24">
            <a:extLst>
              <a:ext uri="{FF2B5EF4-FFF2-40B4-BE49-F238E27FC236}">
                <a16:creationId xmlns:a16="http://schemas.microsoft.com/office/drawing/2014/main" id="{7CFB1B12-07CE-4939-AFAA-E3193439C594}"/>
              </a:ext>
            </a:extLst>
          </p:cNvPr>
          <p:cNvSpPr txBox="1"/>
          <p:nvPr/>
        </p:nvSpPr>
        <p:spPr>
          <a:xfrm>
            <a:off x="7046452" y="3138133"/>
            <a:ext cx="4359592" cy="1384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39% chez les personnes ayant déjà investi dans des produits financiers durables</a:t>
            </a:r>
          </a:p>
        </p:txBody>
      </p:sp>
      <p:cxnSp>
        <p:nvCxnSpPr>
          <p:cNvPr id="27" name="Straight Connector 26">
            <a:extLst>
              <a:ext uri="{FF2B5EF4-FFF2-40B4-BE49-F238E27FC236}">
                <a16:creationId xmlns:a16="http://schemas.microsoft.com/office/drawing/2014/main" id="{4487DEE8-0EED-4C0F-BD31-D585155C487C}"/>
              </a:ext>
            </a:extLst>
          </p:cNvPr>
          <p:cNvCxnSpPr>
            <a:cxnSpLocks/>
          </p:cNvCxnSpPr>
          <p:nvPr/>
        </p:nvCxnSpPr>
        <p:spPr>
          <a:xfrm>
            <a:off x="6786910" y="2275517"/>
            <a:ext cx="13089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EECAE5E7-7DAF-48F3-B3EE-AEB1ED3736EB}"/>
              </a:ext>
            </a:extLst>
          </p:cNvPr>
          <p:cNvCxnSpPr>
            <a:cxnSpLocks/>
          </p:cNvCxnSpPr>
          <p:nvPr/>
        </p:nvCxnSpPr>
        <p:spPr>
          <a:xfrm>
            <a:off x="8095899" y="2107941"/>
            <a:ext cx="0" cy="314435"/>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29" name="TextBox 28">
            <a:extLst>
              <a:ext uri="{FF2B5EF4-FFF2-40B4-BE49-F238E27FC236}">
                <a16:creationId xmlns:a16="http://schemas.microsoft.com/office/drawing/2014/main" id="{E4C4F66B-C645-42A9-9B2F-A58B9984918E}"/>
              </a:ext>
            </a:extLst>
          </p:cNvPr>
          <p:cNvSpPr txBox="1"/>
          <p:nvPr/>
        </p:nvSpPr>
        <p:spPr>
          <a:xfrm>
            <a:off x="8175758" y="2122596"/>
            <a:ext cx="3322052"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Source la plus souvent mentionnée par les personnes qui disposent de crypto-monnaies (64%)</a:t>
            </a:r>
          </a:p>
        </p:txBody>
      </p:sp>
      <p:sp>
        <p:nvSpPr>
          <p:cNvPr id="30" name="TextBox 29">
            <a:extLst>
              <a:ext uri="{FF2B5EF4-FFF2-40B4-BE49-F238E27FC236}">
                <a16:creationId xmlns:a16="http://schemas.microsoft.com/office/drawing/2014/main" id="{948D7263-CCDA-4566-92B7-1A0038FB306D}"/>
              </a:ext>
            </a:extLst>
          </p:cNvPr>
          <p:cNvSpPr txBox="1"/>
          <p:nvPr/>
        </p:nvSpPr>
        <p:spPr>
          <a:xfrm>
            <a:off x="7570307" y="1410759"/>
            <a:ext cx="3835737" cy="215444"/>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kumimoji="0" lang="fr-LU" sz="1400" b="1" i="0" u="none" strike="noStrike" kern="1200" cap="none" spc="0" normalizeH="0" baseline="0" noProof="0" dirty="0">
                <a:ln>
                  <a:noFill/>
                </a:ln>
                <a:solidFill>
                  <a:srgbClr val="FF6E46"/>
                </a:solidFill>
                <a:effectLst/>
                <a:uLnTx/>
                <a:uFillTx/>
                <a:latin typeface="Calibri" panose="020F0502020204030204"/>
                <a:ea typeface="+mn-ea"/>
                <a:cs typeface="+mn-cs"/>
              </a:rPr>
              <a:t>Différences selon le profil des répondants ! </a:t>
            </a:r>
          </a:p>
        </p:txBody>
      </p:sp>
      <p:sp>
        <p:nvSpPr>
          <p:cNvPr id="32" name="TextBox 31">
            <a:extLst>
              <a:ext uri="{FF2B5EF4-FFF2-40B4-BE49-F238E27FC236}">
                <a16:creationId xmlns:a16="http://schemas.microsoft.com/office/drawing/2014/main" id="{52C92167-896F-467F-82AC-8EDA9A711823}"/>
              </a:ext>
            </a:extLst>
          </p:cNvPr>
          <p:cNvSpPr txBox="1"/>
          <p:nvPr/>
        </p:nvSpPr>
        <p:spPr>
          <a:xfrm>
            <a:off x="4618988" y="4886682"/>
            <a:ext cx="1185865" cy="169277"/>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100" b="0" i="1" u="none" strike="noStrike" kern="1200" cap="none" spc="0" normalizeH="0" baseline="0" noProof="0" dirty="0">
                <a:ln>
                  <a:noFill/>
                </a:ln>
                <a:solidFill>
                  <a:srgbClr val="001E6F"/>
                </a:solidFill>
                <a:effectLst/>
                <a:uLnTx/>
                <a:uFillTx/>
                <a:latin typeface="Calibri" panose="020F0502020204030204"/>
                <a:ea typeface="+mn-ea"/>
                <a:cs typeface="+mn-cs"/>
              </a:rPr>
              <a:t>Cité spontanément</a:t>
            </a:r>
          </a:p>
        </p:txBody>
      </p:sp>
      <p:sp>
        <p:nvSpPr>
          <p:cNvPr id="31" name="Rounded Rectangle 30">
            <a:extLst>
              <a:ext uri="{FF2B5EF4-FFF2-40B4-BE49-F238E27FC236}">
                <a16:creationId xmlns:a16="http://schemas.microsoft.com/office/drawing/2014/main" id="{A16AE741-4028-2634-4C95-EBF1C8BB2B4B}"/>
              </a:ext>
            </a:extLst>
          </p:cNvPr>
          <p:cNvSpPr/>
          <p:nvPr/>
        </p:nvSpPr>
        <p:spPr>
          <a:xfrm>
            <a:off x="5614916" y="5412886"/>
            <a:ext cx="5702372" cy="830032"/>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A01813BF-E8D7-199C-733D-26AD514FB34A}"/>
              </a:ext>
            </a:extLst>
          </p:cNvPr>
          <p:cNvSpPr txBox="1"/>
          <p:nvPr/>
        </p:nvSpPr>
        <p:spPr>
          <a:xfrm>
            <a:off x="9543953" y="261257"/>
            <a:ext cx="2016676" cy="943429"/>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8990772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B367DBC-4CC4-4825-A365-22172F251F5C}"/>
              </a:ext>
            </a:extLst>
          </p:cNvPr>
          <p:cNvSpPr>
            <a:spLocks noGrp="1"/>
          </p:cNvSpPr>
          <p:nvPr>
            <p:ph type="title"/>
          </p:nvPr>
        </p:nvSpPr>
        <p:spPr>
          <a:xfrm>
            <a:off x="874713" y="660359"/>
            <a:ext cx="9357858" cy="387798"/>
          </a:xfrm>
        </p:spPr>
        <p:txBody>
          <a:bodyPr/>
          <a:lstStyle/>
          <a:p>
            <a:r>
              <a:rPr lang="fr-LU" sz="2800" dirty="0"/>
              <a:t>Souhaitez-vous être mieux informé sur la finance durable ?</a:t>
            </a:r>
          </a:p>
        </p:txBody>
      </p:sp>
      <p:sp>
        <p:nvSpPr>
          <p:cNvPr id="3" name="Slide Number Placeholder 2">
            <a:extLst>
              <a:ext uri="{FF2B5EF4-FFF2-40B4-BE49-F238E27FC236}">
                <a16:creationId xmlns:a16="http://schemas.microsoft.com/office/drawing/2014/main" id="{4F284B1B-8028-4CD2-97B2-2787539C03D7}"/>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034BEE3-566C-4068-A777-C3A4762E861B}" type="slidenum">
              <a:rPr kumimoji="0" lang="en-GB" sz="1000" b="0" i="0" u="none" strike="noStrike" kern="1200" cap="none" spc="0" normalizeH="0" baseline="0" noProof="0" smtClean="0">
                <a:ln>
                  <a:noFill/>
                </a:ln>
                <a:solidFill>
                  <a:srgbClr val="001E6F"/>
                </a:solidFill>
                <a:effectLst/>
                <a:uLnTx/>
                <a:uFillTx/>
                <a:latin typeface="Calibri Light" panose="020F0302020204030204" pitchFamily="34" charset="0"/>
                <a:ea typeface="+mn-ea"/>
                <a:cs typeface="Calibri Light" panose="020F030202020403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GB" sz="1000" b="0" i="0" u="none" strike="noStrike" kern="1200" cap="none" spc="0" normalizeH="0" baseline="0" noProof="0" dirty="0">
              <a:ln>
                <a:noFill/>
              </a:ln>
              <a:solidFill>
                <a:srgbClr val="001E6F"/>
              </a:solidFill>
              <a:effectLst/>
              <a:uLnTx/>
              <a:uFillTx/>
              <a:latin typeface="Calibri Light" panose="020F0302020204030204" pitchFamily="34" charset="0"/>
              <a:ea typeface="+mn-ea"/>
              <a:cs typeface="Calibri Light" panose="020F0302020204030204" pitchFamily="34" charset="0"/>
            </a:endParaRPr>
          </a:p>
        </p:txBody>
      </p:sp>
      <p:sp>
        <p:nvSpPr>
          <p:cNvPr id="6" name="Text Placeholder 4">
            <a:extLst>
              <a:ext uri="{FF2B5EF4-FFF2-40B4-BE49-F238E27FC236}">
                <a16:creationId xmlns:a16="http://schemas.microsoft.com/office/drawing/2014/main" id="{185737BF-B789-4921-A3A2-256EBE7062F9}"/>
              </a:ext>
            </a:extLst>
          </p:cNvPr>
          <p:cNvSpPr txBox="1">
            <a:spLocks/>
          </p:cNvSpPr>
          <p:nvPr>
            <p:custDataLst>
              <p:tags r:id="rId1"/>
            </p:custDataLst>
          </p:nvPr>
        </p:nvSpPr>
        <p:spPr>
          <a:xfrm>
            <a:off x="874713" y="5565183"/>
            <a:ext cx="8060010" cy="792000"/>
          </a:xfrm>
          <a:prstGeom prst="rect">
            <a:avLst/>
          </a:prstGeom>
        </p:spPr>
        <p:txBody>
          <a:bodyPr vert="horz" lIns="0" tIns="212400" rIns="0" bIns="0" rtlCol="0">
            <a:noAutofit/>
          </a:bodyPr>
          <a:lstStyle>
            <a:lvl1pPr marL="0" indent="0" algn="l" defTabSz="1219170" rtl="0" eaLnBrk="1" latinLnBrk="0" hangingPunct="1">
              <a:spcBef>
                <a:spcPct val="20000"/>
              </a:spcBef>
              <a:buFont typeface="Arial" pitchFamily="34" charset="0"/>
              <a:buNone/>
              <a:defRPr sz="2133" b="0" kern="1200">
                <a:solidFill>
                  <a:srgbClr val="333333"/>
                </a:solidFill>
                <a:latin typeface="+mn-lt"/>
                <a:ea typeface="+mn-ea"/>
                <a:cs typeface="+mn-cs"/>
              </a:defRPr>
            </a:lvl1pPr>
            <a:lvl2pPr marL="0" indent="0" algn="l" defTabSz="1219170" rtl="0" eaLnBrk="1" latinLnBrk="0" hangingPunct="1">
              <a:spcBef>
                <a:spcPct val="20000"/>
              </a:spcBef>
              <a:buFont typeface="Arial" pitchFamily="34" charset="0"/>
              <a:buNone/>
              <a:defRPr sz="2133" b="1" kern="1200">
                <a:solidFill>
                  <a:srgbClr val="333333"/>
                </a:solidFill>
                <a:latin typeface="+mn-lt"/>
                <a:ea typeface="+mn-ea"/>
                <a:cs typeface="+mn-cs"/>
              </a:defRPr>
            </a:lvl2pPr>
            <a:lvl3pPr marL="336542" indent="-336542" algn="l" defTabSz="1219170" rtl="0" eaLnBrk="1" latinLnBrk="0" hangingPunct="1">
              <a:spcBef>
                <a:spcPct val="20000"/>
              </a:spcBef>
              <a:buFont typeface="Wingdings" pitchFamily="2" charset="2"/>
              <a:buChar char=""/>
              <a:defRPr sz="2133" kern="1200">
                <a:solidFill>
                  <a:srgbClr val="333333"/>
                </a:solidFill>
                <a:latin typeface="+mn-lt"/>
                <a:ea typeface="+mn-ea"/>
                <a:cs typeface="+mn-cs"/>
              </a:defRPr>
            </a:lvl3pPr>
            <a:lvl4pPr marL="677316" indent="-340775"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4pPr>
            <a:lvl5pPr marL="1013859" indent="-336542" algn="l" defTabSz="1219170" rtl="0" eaLnBrk="1" latinLnBrk="0" hangingPunct="1">
              <a:spcBef>
                <a:spcPct val="20000"/>
              </a:spcBef>
              <a:buFont typeface="Wingdings" pitchFamily="2" charset="2"/>
              <a:buChar char="n"/>
              <a:defRPr sz="2133" kern="1200">
                <a:solidFill>
                  <a:srgbClr val="333333"/>
                </a:solidFill>
                <a:latin typeface="+mn-lt"/>
                <a:ea typeface="+mn-ea"/>
                <a:cs typeface="+mn-cs"/>
              </a:defRPr>
            </a:lvl5pPr>
            <a:lvl6pPr marL="335271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6pPr>
            <a:lvl7pPr marL="3962301"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7pPr>
            <a:lvl8pPr marL="4571886"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8pPr>
            <a:lvl9pPr marL="5181470" indent="-304792" algn="l" defTabSz="1219170" rtl="0" eaLnBrk="1" latinLnBrk="0" hangingPunct="1">
              <a:spcBef>
                <a:spcPct val="20000"/>
              </a:spcBef>
              <a:buFont typeface="Arial" pitchFamily="34" charset="0"/>
              <a:buChar char="•"/>
              <a:defRPr sz="2667" kern="1200">
                <a:solidFill>
                  <a:schemeClr val="tx1"/>
                </a:solidFill>
                <a:latin typeface="+mn-lt"/>
                <a:ea typeface="+mn-ea"/>
                <a:cs typeface="+mn-cs"/>
              </a:defRPr>
            </a:lvl9pPr>
          </a:lstStyle>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N = </a:t>
            </a:r>
            <a:r>
              <a:rPr kumimoji="0" lang="lb-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1011 répondants</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a:p>
            <a:pPr marL="0" marR="0" lvl="0" indent="0" algn="l" defTabSz="1219170" rtl="0" eaLnBrk="1" fontAlgn="auto" latinLnBrk="0" hangingPunct="1">
              <a:lnSpc>
                <a:spcPct val="100000"/>
              </a:lnSpc>
              <a:spcBef>
                <a:spcPct val="20000"/>
              </a:spcBef>
              <a:spcAft>
                <a:spcPts val="0"/>
              </a:spcAft>
              <a:buClrTx/>
              <a:buSzTx/>
              <a:buFont typeface="Arial" pitchFamily="34" charset="0"/>
              <a:buNone/>
              <a:tabLst/>
              <a:defRPr/>
            </a:pPr>
            <a:r>
              <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Question: </a:t>
            </a:r>
            <a:r>
              <a:rPr kumimoji="0" lang="fr-LU"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rPr>
              <a:t>Souhaitez-vous être mieux informé(e) sur la finance durable et si oui, quels types d’informations souhaitez-vous recevoir ?</a:t>
            </a:r>
            <a:endParaRPr kumimoji="0" lang="fr-FR" sz="1200" b="0" i="0" u="none" strike="noStrike" kern="1200" cap="none" spc="0" normalizeH="0" baseline="0" noProof="0" dirty="0">
              <a:ln>
                <a:noFill/>
              </a:ln>
              <a:solidFill>
                <a:srgbClr val="001E6F"/>
              </a:solidFill>
              <a:effectLst/>
              <a:uLnTx/>
              <a:uFillTx/>
              <a:latin typeface="Calibri" panose="020F0502020204030204"/>
              <a:ea typeface="+mn-ea"/>
              <a:cs typeface="Arial" panose="020B0604020202020204" pitchFamily="34" charset="0"/>
            </a:endParaRPr>
          </a:p>
        </p:txBody>
      </p:sp>
      <p:graphicFrame>
        <p:nvGraphicFramePr>
          <p:cNvPr id="7" name="Chart 6">
            <a:extLst>
              <a:ext uri="{FF2B5EF4-FFF2-40B4-BE49-F238E27FC236}">
                <a16:creationId xmlns:a16="http://schemas.microsoft.com/office/drawing/2014/main" id="{C1C85C67-7B29-48A4-BF2D-80E624E11C2E}"/>
              </a:ext>
            </a:extLst>
          </p:cNvPr>
          <p:cNvGraphicFramePr/>
          <p:nvPr/>
        </p:nvGraphicFramePr>
        <p:xfrm>
          <a:off x="540744" y="1422400"/>
          <a:ext cx="10496915" cy="4256758"/>
        </p:xfrm>
        <a:graphic>
          <a:graphicData uri="http://schemas.openxmlformats.org/drawingml/2006/chart">
            <c:chart xmlns:c="http://schemas.openxmlformats.org/drawingml/2006/chart" xmlns:r="http://schemas.openxmlformats.org/officeDocument/2006/relationships" r:id="rId4"/>
          </a:graphicData>
        </a:graphic>
      </p:graphicFrame>
      <p:cxnSp>
        <p:nvCxnSpPr>
          <p:cNvPr id="8" name="Straight Connector 7">
            <a:extLst>
              <a:ext uri="{FF2B5EF4-FFF2-40B4-BE49-F238E27FC236}">
                <a16:creationId xmlns:a16="http://schemas.microsoft.com/office/drawing/2014/main" id="{83BF8BC2-A268-4491-B4BD-90BA8F9DEE2C}"/>
              </a:ext>
            </a:extLst>
          </p:cNvPr>
          <p:cNvCxnSpPr>
            <a:cxnSpLocks/>
          </p:cNvCxnSpPr>
          <p:nvPr/>
        </p:nvCxnSpPr>
        <p:spPr>
          <a:xfrm>
            <a:off x="7243613" y="5184173"/>
            <a:ext cx="978789" cy="0"/>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FDD7E699-8323-4BA2-95EC-305229A99D10}"/>
              </a:ext>
            </a:extLst>
          </p:cNvPr>
          <p:cNvCxnSpPr>
            <a:cxnSpLocks/>
          </p:cNvCxnSpPr>
          <p:nvPr/>
        </p:nvCxnSpPr>
        <p:spPr>
          <a:xfrm>
            <a:off x="8222402" y="5026122"/>
            <a:ext cx="0" cy="580632"/>
          </a:xfrm>
          <a:prstGeom prst="line">
            <a:avLst/>
          </a:prstGeom>
          <a:ln w="12700">
            <a:solidFill>
              <a:schemeClr val="bg2"/>
            </a:solidFill>
            <a:tailEnd type="none"/>
          </a:ln>
        </p:spPr>
        <p:style>
          <a:lnRef idx="1">
            <a:schemeClr val="accent1"/>
          </a:lnRef>
          <a:fillRef idx="0">
            <a:schemeClr val="accent1"/>
          </a:fillRef>
          <a:effectRef idx="0">
            <a:schemeClr val="accent1"/>
          </a:effectRef>
          <a:fontRef idx="minor">
            <a:schemeClr val="tx1"/>
          </a:fontRef>
        </p:style>
      </p:cxnSp>
      <p:sp>
        <p:nvSpPr>
          <p:cNvPr id="10" name="TextBox 9">
            <a:extLst>
              <a:ext uri="{FF2B5EF4-FFF2-40B4-BE49-F238E27FC236}">
                <a16:creationId xmlns:a16="http://schemas.microsoft.com/office/drawing/2014/main" id="{B0A3F3EE-3127-405E-8363-82B86E28A157}"/>
              </a:ext>
            </a:extLst>
          </p:cNvPr>
          <p:cNvSpPr txBox="1"/>
          <p:nvPr/>
        </p:nvSpPr>
        <p:spPr>
          <a:xfrm>
            <a:off x="8272097" y="5043231"/>
            <a:ext cx="3744350" cy="592470"/>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25% chez les 18-24 ans</a:t>
            </a:r>
          </a:p>
          <a:p>
            <a:pPr marL="0" marR="0" lvl="0" indent="0" algn="l" defTabSz="914400" rtl="0" eaLnBrk="1" fontAlgn="auto" latinLnBrk="0" hangingPunct="1">
              <a:lnSpc>
                <a:spcPct val="100000"/>
              </a:lnSpc>
              <a:spcBef>
                <a:spcPts val="0"/>
              </a:spcBef>
              <a:spcAft>
                <a:spcPts val="30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40% chez les 65 ans et plus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fr-LU" sz="900" b="0" i="0" u="none" strike="noStrike" kern="1200" cap="none" spc="0" normalizeH="0" baseline="0" noProof="0" dirty="0">
                <a:ln>
                  <a:noFill/>
                </a:ln>
                <a:solidFill>
                  <a:srgbClr val="001E6F"/>
                </a:solidFill>
                <a:effectLst/>
                <a:uLnTx/>
                <a:uFillTx/>
                <a:latin typeface="Calibri" panose="020F0502020204030204"/>
                <a:ea typeface="+mn-ea"/>
                <a:cs typeface="+mn-cs"/>
              </a:rPr>
              <a:t>44% chez les personnes qui ne disposent pas de moyens d’investissement</a:t>
            </a:r>
          </a:p>
        </p:txBody>
      </p:sp>
      <p:sp>
        <p:nvSpPr>
          <p:cNvPr id="11" name="Rounded Rectangle 10">
            <a:extLst>
              <a:ext uri="{FF2B5EF4-FFF2-40B4-BE49-F238E27FC236}">
                <a16:creationId xmlns:a16="http://schemas.microsoft.com/office/drawing/2014/main" id="{71F6326B-E7F2-8BF1-4517-3817FA50BCA7}"/>
              </a:ext>
            </a:extLst>
          </p:cNvPr>
          <p:cNvSpPr/>
          <p:nvPr/>
        </p:nvSpPr>
        <p:spPr>
          <a:xfrm>
            <a:off x="650773" y="5653495"/>
            <a:ext cx="7902950" cy="906724"/>
          </a:xfrm>
          <a:prstGeom prst="roundRect">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LU" sz="1800" b="0" i="0" u="none" strike="noStrike" kern="1200" cap="none" spc="0" normalizeH="0" baseline="0" noProof="0">
              <a:ln>
                <a:noFill/>
              </a:ln>
              <a:solidFill>
                <a:srgbClr val="FFFFFF"/>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5580F76-C7FC-F6E8-16C0-AFB0A9F0266E}"/>
              </a:ext>
            </a:extLst>
          </p:cNvPr>
          <p:cNvSpPr txBox="1"/>
          <p:nvPr/>
        </p:nvSpPr>
        <p:spPr>
          <a:xfrm>
            <a:off x="9702800" y="261257"/>
            <a:ext cx="2046514" cy="1161143"/>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332715986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52AF93B-9F9F-4FB8-9CE9-A0F144C293FB}"/>
              </a:ext>
            </a:extLst>
          </p:cNvPr>
          <p:cNvSpPr>
            <a:spLocks noGrp="1"/>
          </p:cNvSpPr>
          <p:nvPr>
            <p:ph type="title"/>
          </p:nvPr>
        </p:nvSpPr>
        <p:spPr>
          <a:xfrm>
            <a:off x="2180036" y="1161144"/>
            <a:ext cx="7042887" cy="482226"/>
          </a:xfrm>
        </p:spPr>
        <p:txBody>
          <a:bodyPr>
            <a:noAutofit/>
          </a:bodyPr>
          <a:lstStyle/>
          <a:p>
            <a:r>
              <a:rPr lang="fr-LU" sz="2800" dirty="0"/>
              <a:t>Conclusions</a:t>
            </a:r>
          </a:p>
        </p:txBody>
      </p:sp>
      <p:sp>
        <p:nvSpPr>
          <p:cNvPr id="4" name="Slide Number Placeholder 3">
            <a:extLst>
              <a:ext uri="{FF2B5EF4-FFF2-40B4-BE49-F238E27FC236}">
                <a16:creationId xmlns:a16="http://schemas.microsoft.com/office/drawing/2014/main" id="{B933E759-C8A1-4D15-B8CC-4244BE358DAC}"/>
              </a:ext>
            </a:extLst>
          </p:cNvPr>
          <p:cNvSpPr>
            <a:spLocks noGrp="1"/>
          </p:cNvSpPr>
          <p:nvPr>
            <p:ph type="sldNum" sz="quarter" idx="12"/>
          </p:nvPr>
        </p:nvSpPr>
        <p:spPr/>
        <p:txBody>
          <a:bodyPr/>
          <a:lstStyle/>
          <a:p>
            <a:fld id="{4034BEE3-566C-4068-A777-C3A4762E861B}" type="slidenum">
              <a:rPr lang="en-GB" smtClean="0"/>
              <a:pPr/>
              <a:t>20</a:t>
            </a:fld>
            <a:endParaRPr lang="en-GB" dirty="0"/>
          </a:p>
        </p:txBody>
      </p:sp>
      <p:sp>
        <p:nvSpPr>
          <p:cNvPr id="5" name="Text Placeholder 4">
            <a:extLst>
              <a:ext uri="{FF2B5EF4-FFF2-40B4-BE49-F238E27FC236}">
                <a16:creationId xmlns:a16="http://schemas.microsoft.com/office/drawing/2014/main" id="{1ADA6CAB-CE00-8E0A-AC79-3C48A1C49DAA}"/>
              </a:ext>
            </a:extLst>
          </p:cNvPr>
          <p:cNvSpPr>
            <a:spLocks noGrp="1"/>
          </p:cNvSpPr>
          <p:nvPr>
            <p:ph type="body" sz="quarter" idx="36"/>
          </p:nvPr>
        </p:nvSpPr>
        <p:spPr>
          <a:xfrm>
            <a:off x="2180036" y="2294024"/>
            <a:ext cx="2954512" cy="346234"/>
          </a:xfrm>
        </p:spPr>
        <p:txBody>
          <a:bodyPr/>
          <a:lstStyle/>
          <a:p>
            <a:pPr marL="0" indent="0">
              <a:buNone/>
            </a:pPr>
            <a:r>
              <a:rPr lang="fr-CH" dirty="0"/>
              <a:t>• </a:t>
            </a:r>
            <a:r>
              <a:rPr lang="fr-CH" sz="1600" dirty="0"/>
              <a:t>Besoin d’éducation financière</a:t>
            </a:r>
            <a:endParaRPr lang="en-LU" sz="1600" dirty="0"/>
          </a:p>
        </p:txBody>
      </p:sp>
      <p:sp>
        <p:nvSpPr>
          <p:cNvPr id="12" name="Text Placeholder 4">
            <a:extLst>
              <a:ext uri="{FF2B5EF4-FFF2-40B4-BE49-F238E27FC236}">
                <a16:creationId xmlns:a16="http://schemas.microsoft.com/office/drawing/2014/main" id="{EC3979B2-211E-684D-FA7D-C4CC2086451D}"/>
              </a:ext>
            </a:extLst>
          </p:cNvPr>
          <p:cNvSpPr txBox="1">
            <a:spLocks/>
          </p:cNvSpPr>
          <p:nvPr/>
        </p:nvSpPr>
        <p:spPr>
          <a:xfrm>
            <a:off x="6096000" y="2311336"/>
            <a:ext cx="2706624" cy="311610"/>
          </a:xfrm>
          <a:prstGeom prst="roundRect">
            <a:avLst>
              <a:gd name="adj" fmla="val 50000"/>
            </a:avLst>
          </a:prstGeom>
          <a:solidFill>
            <a:srgbClr val="96CD32"/>
          </a:solidFill>
        </p:spPr>
        <p:txBody>
          <a:bodyPr vert="horz" wrap="square" lIns="81000" tIns="0" rIns="81000" bIns="0" rtlCol="0" anchor="ctr" anchorCtr="0">
            <a:spAutoFit/>
          </a:bodyPr>
          <a:lstStyle>
            <a:lvl1pPr marL="7938" indent="0" algn="l" defTabSz="914400" rtl="0" eaLnBrk="1" latinLnBrk="0" hangingPunct="1">
              <a:lnSpc>
                <a:spcPct val="90000"/>
              </a:lnSpc>
              <a:spcBef>
                <a:spcPts val="1000"/>
              </a:spcBef>
              <a:buFont typeface="Arial" panose="020B0604020202020204" pitchFamily="34" charset="0"/>
              <a:buNone/>
              <a:tabLst/>
              <a:defRPr sz="2000" b="1" i="0" kern="1200">
                <a:solidFill>
                  <a:schemeClr val="bg1"/>
                </a:solidFill>
                <a:latin typeface="Calibri" panose="020F0502020204030204" pitchFamily="34" charset="0"/>
                <a:ea typeface="+mn-ea"/>
                <a:cs typeface="Calibri" panose="020F0502020204030204" pitchFamily="34" charset="0"/>
              </a:defRPr>
            </a:lvl1pPr>
            <a:lvl2pPr marL="1825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2pPr>
            <a:lvl3pPr marL="355600" indent="0" algn="ctr" defTabSz="914400" rtl="0" eaLnBrk="1" latinLnBrk="0" hangingPunct="1">
              <a:lnSpc>
                <a:spcPct val="90000"/>
              </a:lnSpc>
              <a:spcBef>
                <a:spcPts val="500"/>
              </a:spcBef>
              <a:buFont typeface="Arial" panose="020B0604020202020204" pitchFamily="34" charset="0"/>
              <a:buNone/>
              <a:tabLst/>
              <a:defRPr lang="en-GB" sz="1400" b="0" i="0" kern="1200" dirty="0">
                <a:solidFill>
                  <a:schemeClr val="tx1"/>
                </a:solidFill>
                <a:latin typeface="Calibri Light" panose="020F0302020204030204" pitchFamily="34" charset="0"/>
                <a:ea typeface="+mn-ea"/>
                <a:cs typeface="Calibri Light" panose="020F0302020204030204" pitchFamily="34" charset="0"/>
              </a:defRPr>
            </a:lvl3pPr>
            <a:lvl4pPr marL="538162"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4pPr>
            <a:lvl5pPr marL="711200" indent="0" algn="l" defTabSz="914400" rtl="0" eaLnBrk="1" latinLnBrk="0" hangingPunct="1">
              <a:lnSpc>
                <a:spcPct val="90000"/>
              </a:lnSpc>
              <a:spcBef>
                <a:spcPts val="500"/>
              </a:spcBef>
              <a:buFont typeface="Arial" panose="020B0604020202020204" pitchFamily="34" charset="0"/>
              <a:buNone/>
              <a:tabLst/>
              <a:defRPr sz="1400" b="0" i="0" kern="1200">
                <a:solidFill>
                  <a:schemeClr val="tx1"/>
                </a:solidFill>
                <a:latin typeface="Calibri Light" panose="020F0302020204030204" pitchFamily="34" charset="0"/>
                <a:ea typeface="+mn-ea"/>
                <a:cs typeface="Calibri Light" panose="020F030202020403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H" sz="1500" dirty="0"/>
              <a:t>• </a:t>
            </a:r>
            <a:r>
              <a:rPr lang="fr-CH" sz="1600" dirty="0"/>
              <a:t>Rôle central du banquier</a:t>
            </a:r>
            <a:endParaRPr lang="en-LU" sz="1600" dirty="0"/>
          </a:p>
        </p:txBody>
      </p:sp>
      <p:sp>
        <p:nvSpPr>
          <p:cNvPr id="3" name="TextBox 2">
            <a:extLst>
              <a:ext uri="{FF2B5EF4-FFF2-40B4-BE49-F238E27FC236}">
                <a16:creationId xmlns:a16="http://schemas.microsoft.com/office/drawing/2014/main" id="{2499CD98-DA41-B0DD-41E0-D3D68A2549D9}"/>
              </a:ext>
            </a:extLst>
          </p:cNvPr>
          <p:cNvSpPr txBox="1"/>
          <p:nvPr/>
        </p:nvSpPr>
        <p:spPr>
          <a:xfrm>
            <a:off x="2180036" y="3015951"/>
            <a:ext cx="3958280" cy="1015663"/>
          </a:xfrm>
          <a:prstGeom prst="rect">
            <a:avLst/>
          </a:prstGeom>
          <a:noFill/>
        </p:spPr>
        <p:txBody>
          <a:bodyPr wrap="square" rtlCol="0">
            <a:spAutoFit/>
          </a:bodyPr>
          <a:lstStyle/>
          <a:p>
            <a:r>
              <a:rPr lang="en-FR" sz="1200" dirty="0"/>
              <a:t>Méconnaissance générale de la finance durable</a:t>
            </a:r>
            <a:br>
              <a:rPr lang="en-FR" sz="1200" dirty="0"/>
            </a:br>
            <a:endParaRPr lang="en-FR" sz="1200" dirty="0"/>
          </a:p>
          <a:p>
            <a:r>
              <a:rPr lang="en-FR" sz="1200" dirty="0"/>
              <a:t>	- concepts</a:t>
            </a:r>
          </a:p>
          <a:p>
            <a:r>
              <a:rPr lang="en-FR" sz="1200" dirty="0"/>
              <a:t>	- produits</a:t>
            </a:r>
          </a:p>
          <a:p>
            <a:r>
              <a:rPr lang="en-FR" sz="1200" dirty="0"/>
              <a:t>	- terminologie</a:t>
            </a:r>
          </a:p>
        </p:txBody>
      </p:sp>
      <p:sp>
        <p:nvSpPr>
          <p:cNvPr id="10" name="TextBox 9">
            <a:extLst>
              <a:ext uri="{FF2B5EF4-FFF2-40B4-BE49-F238E27FC236}">
                <a16:creationId xmlns:a16="http://schemas.microsoft.com/office/drawing/2014/main" id="{1AD1C063-0F24-B0C4-7B0A-1E2DCE44DE7D}"/>
              </a:ext>
            </a:extLst>
          </p:cNvPr>
          <p:cNvSpPr txBox="1"/>
          <p:nvPr/>
        </p:nvSpPr>
        <p:spPr>
          <a:xfrm>
            <a:off x="6138316" y="3034726"/>
            <a:ext cx="3558578" cy="1200329"/>
          </a:xfrm>
          <a:prstGeom prst="rect">
            <a:avLst/>
          </a:prstGeom>
          <a:noFill/>
        </p:spPr>
        <p:txBody>
          <a:bodyPr wrap="square" rtlCol="0">
            <a:spAutoFit/>
          </a:bodyPr>
          <a:lstStyle/>
          <a:p>
            <a:r>
              <a:rPr lang="en-FR" sz="1200" dirty="0"/>
              <a:t>Attente du grand public pour être (mieux) informé par le banquier.</a:t>
            </a:r>
          </a:p>
          <a:p>
            <a:endParaRPr lang="en-FR" sz="1200" dirty="0"/>
          </a:p>
          <a:p>
            <a:r>
              <a:rPr lang="en-FR" sz="1200" dirty="0"/>
              <a:t>Le banquier est perçu comme interlocuteur primordial en vue de transmettre des informations fiables, crédibles et transparentes.</a:t>
            </a:r>
          </a:p>
        </p:txBody>
      </p:sp>
      <p:pic>
        <p:nvPicPr>
          <p:cNvPr id="16" name="Espace réservé pour une image  221">
            <a:extLst>
              <a:ext uri="{FF2B5EF4-FFF2-40B4-BE49-F238E27FC236}">
                <a16:creationId xmlns:a16="http://schemas.microsoft.com/office/drawing/2014/main" id="{9841C706-27E3-7271-1B6A-1A8F2E52255C}"/>
              </a:ext>
            </a:extLst>
          </p:cNvPr>
          <p:cNvPicPr>
            <a:picLocks noChangeAspect="1"/>
          </p:cNvPicPr>
          <p:nvPr/>
        </p:nvPicPr>
        <p:blipFill>
          <a:blip r:embed="rId3">
            <a:duotone>
              <a:prstClr val="black"/>
              <a:schemeClr val="accent6">
                <a:tint val="45000"/>
                <a:satMod val="400000"/>
              </a:schemeClr>
            </a:duotone>
          </a:blip>
          <a:srcRect l="147" r="147"/>
          <a:stretch>
            <a:fillRect/>
          </a:stretch>
        </p:blipFill>
        <p:spPr>
          <a:xfrm>
            <a:off x="9149431" y="4394594"/>
            <a:ext cx="612000" cy="612000"/>
          </a:xfrm>
          <a:prstGeom prst="rect">
            <a:avLst/>
          </a:prstGeom>
        </p:spPr>
      </p:pic>
      <p:pic>
        <p:nvPicPr>
          <p:cNvPr id="17" name="Espace réservé pour une image  167">
            <a:extLst>
              <a:ext uri="{FF2B5EF4-FFF2-40B4-BE49-F238E27FC236}">
                <a16:creationId xmlns:a16="http://schemas.microsoft.com/office/drawing/2014/main" id="{558390F6-F63C-17BE-76FD-273975F29A48}"/>
              </a:ext>
            </a:extLst>
          </p:cNvPr>
          <p:cNvPicPr>
            <a:picLocks noChangeAspect="1"/>
          </p:cNvPicPr>
          <p:nvPr/>
        </p:nvPicPr>
        <p:blipFill>
          <a:blip r:embed="rId4">
            <a:duotone>
              <a:prstClr val="black"/>
              <a:schemeClr val="tx2">
                <a:tint val="45000"/>
                <a:satMod val="400000"/>
              </a:schemeClr>
            </a:duotone>
          </a:blip>
          <a:srcRect l="147" r="147"/>
          <a:stretch>
            <a:fillRect/>
          </a:stretch>
        </p:blipFill>
        <p:spPr>
          <a:xfrm>
            <a:off x="13901574" y="1846861"/>
            <a:ext cx="540000" cy="540000"/>
          </a:xfrm>
          <a:prstGeom prst="rect">
            <a:avLst/>
          </a:prstGeom>
        </p:spPr>
      </p:pic>
      <p:pic>
        <p:nvPicPr>
          <p:cNvPr id="18" name="Espace réservé pour une image  161">
            <a:extLst>
              <a:ext uri="{FF2B5EF4-FFF2-40B4-BE49-F238E27FC236}">
                <a16:creationId xmlns:a16="http://schemas.microsoft.com/office/drawing/2014/main" id="{771E93CD-BE33-0695-1CFE-8A278984B4FB}"/>
              </a:ext>
            </a:extLst>
          </p:cNvPr>
          <p:cNvPicPr>
            <a:picLocks noChangeAspect="1"/>
          </p:cNvPicPr>
          <p:nvPr/>
        </p:nvPicPr>
        <p:blipFill>
          <a:blip r:embed="rId5">
            <a:duotone>
              <a:prstClr val="black"/>
              <a:schemeClr val="accent6">
                <a:tint val="45000"/>
                <a:satMod val="400000"/>
              </a:schemeClr>
            </a:duotone>
          </a:blip>
          <a:srcRect/>
          <a:stretch>
            <a:fillRect/>
          </a:stretch>
        </p:blipFill>
        <p:spPr>
          <a:xfrm>
            <a:off x="2150626" y="4293668"/>
            <a:ext cx="813853" cy="813853"/>
          </a:xfrm>
          <a:prstGeom prst="rect">
            <a:avLst/>
          </a:prstGeom>
        </p:spPr>
      </p:pic>
      <p:sp>
        <p:nvSpPr>
          <p:cNvPr id="6" name="TextBox 5">
            <a:extLst>
              <a:ext uri="{FF2B5EF4-FFF2-40B4-BE49-F238E27FC236}">
                <a16:creationId xmlns:a16="http://schemas.microsoft.com/office/drawing/2014/main" id="{7930C393-A610-3795-C90C-928ED00CC301}"/>
              </a:ext>
            </a:extLst>
          </p:cNvPr>
          <p:cNvSpPr txBox="1"/>
          <p:nvPr/>
        </p:nvSpPr>
        <p:spPr>
          <a:xfrm>
            <a:off x="9687873" y="224971"/>
            <a:ext cx="1821956" cy="1127549"/>
          </a:xfrm>
          <a:prstGeom prst="rect">
            <a:avLst/>
          </a:prstGeom>
          <a:solidFill>
            <a:schemeClr val="bg1"/>
          </a:solidFill>
        </p:spPr>
        <p:txBody>
          <a:bodyPr vert="horz" wrap="square" lIns="108000" tIns="36000" rIns="108000" bIns="36000" rtlCol="0" anchor="ctr" anchorCtr="0">
            <a:spAutoFit/>
          </a:bodyPr>
          <a:lstStyle/>
          <a:p>
            <a:pPr algn="l"/>
            <a:endParaRPr lang="en-FR" sz="2000" dirty="0"/>
          </a:p>
        </p:txBody>
      </p:sp>
    </p:spTree>
    <p:extLst>
      <p:ext uri="{BB962C8B-B14F-4D97-AF65-F5344CB8AC3E}">
        <p14:creationId xmlns:p14="http://schemas.microsoft.com/office/powerpoint/2010/main" val="1101761445"/>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2.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3.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4.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5.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6.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7.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8.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9.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0.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1.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2.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3.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4.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5.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ags/tag16.xml><?xml version="1.0" encoding="utf-8"?>
<p:tagLst xmlns:a="http://schemas.openxmlformats.org/drawingml/2006/main" xmlns:r="http://schemas.openxmlformats.org/officeDocument/2006/relationships" xmlns:p="http://schemas.openxmlformats.org/presentationml/2006/main">
  <p:tag name="TEMP_TOP" val="387.7986"/>
  <p:tag name="TEMP_LEFT" val="35.33339"/>
  <p:tag name="TEMP_WIDTH" val="387.7986"/>
  <p:tag name="TEMP_HEIGHT" val="35.33339"/>
</p:tagLst>
</file>

<file path=ppt/theme/theme1.xml><?xml version="1.0" encoding="utf-8"?>
<a:theme xmlns:a="http://schemas.openxmlformats.org/drawingml/2006/main" name="Facet">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ABBL_Themes1">
  <a:themeElements>
    <a:clrScheme name="ABBL">
      <a:dk1>
        <a:srgbClr val="001E6F"/>
      </a:dk1>
      <a:lt1>
        <a:srgbClr val="FFFFFF"/>
      </a:lt1>
      <a:dk2>
        <a:srgbClr val="0078FF"/>
      </a:dk2>
      <a:lt2>
        <a:srgbClr val="33BFCC"/>
      </a:lt2>
      <a:accent1>
        <a:srgbClr val="001E6F"/>
      </a:accent1>
      <a:accent2>
        <a:srgbClr val="2CCDCD"/>
      </a:accent2>
      <a:accent3>
        <a:srgbClr val="FF6E46"/>
      </a:accent3>
      <a:accent4>
        <a:srgbClr val="96C7EB"/>
      </a:accent4>
      <a:accent5>
        <a:srgbClr val="3269CD"/>
      </a:accent5>
      <a:accent6>
        <a:srgbClr val="001F70"/>
      </a:accent6>
      <a:hlink>
        <a:srgbClr val="3269CD"/>
      </a:hlink>
      <a:folHlink>
        <a:srgbClr val="33BF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ABBL_base9" id="{6E1E15F5-8415-E344-B941-E01906685F51}" vid="{030AED27-DFF9-9248-8841-948EB699E821}"/>
    </a:ext>
  </a:extLst>
</a:theme>
</file>

<file path=ppt/theme/theme3.xml><?xml version="1.0" encoding="utf-8"?>
<a:theme xmlns:a="http://schemas.openxmlformats.org/drawingml/2006/main" name="ABBL_Themes2">
  <a:themeElements>
    <a:clrScheme name="Personnalisé 1">
      <a:dk1>
        <a:srgbClr val="001E6F"/>
      </a:dk1>
      <a:lt1>
        <a:srgbClr val="FFFFFF"/>
      </a:lt1>
      <a:dk2>
        <a:srgbClr val="0078FF"/>
      </a:dk2>
      <a:lt2>
        <a:srgbClr val="33BFCC"/>
      </a:lt2>
      <a:accent1>
        <a:srgbClr val="001E6F"/>
      </a:accent1>
      <a:accent2>
        <a:srgbClr val="2CCDCD"/>
      </a:accent2>
      <a:accent3>
        <a:srgbClr val="FF6E46"/>
      </a:accent3>
      <a:accent4>
        <a:srgbClr val="96C7EB"/>
      </a:accent4>
      <a:accent5>
        <a:srgbClr val="3269CD"/>
      </a:accent5>
      <a:accent6>
        <a:srgbClr val="001F70"/>
      </a:accent6>
      <a:hlink>
        <a:srgbClr val="3269CD"/>
      </a:hlink>
      <a:folHlink>
        <a:srgbClr val="33BFCC"/>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solidFill>
          <a:srgbClr val="2DCDCD"/>
        </a:solidFill>
      </a:spPr>
      <a:bodyPr vert="horz" wrap="none" lIns="108000" tIns="36000" rIns="108000" bIns="36000" rtlCol="0" anchor="ctr" anchorCtr="0">
        <a:spAutoFit/>
      </a:bodyPr>
      <a:lstStyle>
        <a:defPPr algn="l">
          <a:defRPr sz="2000" dirty="0"/>
        </a:defPPr>
      </a:lstStyle>
    </a:txDef>
  </a:objectDefaults>
  <a:extraClrSchemeLst/>
  <a:extLst>
    <a:ext uri="{05A4C25C-085E-4340-85A3-A5531E510DB2}">
      <thm15:themeFamily xmlns:thm15="http://schemas.microsoft.com/office/thememl/2012/main" name="ABBL_base9" id="{6E1E15F5-8415-E344-B941-E01906685F51}" vid="{C91B0ADA-8807-8C47-9E39-4890F72AB6F0}"/>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Custom 403">
    <a:dk1>
      <a:sysClr val="windowText" lastClr="000000"/>
    </a:dk1>
    <a:lt1>
      <a:sysClr val="window" lastClr="FFFFFF"/>
    </a:lt1>
    <a:dk2>
      <a:srgbClr val="BD9B08"/>
    </a:dk2>
    <a:lt2>
      <a:srgbClr val="E7E7E7"/>
    </a:lt2>
    <a:accent1>
      <a:srgbClr val="C0C0C0"/>
    </a:accent1>
    <a:accent2>
      <a:srgbClr val="989898"/>
    </a:accent2>
    <a:accent3>
      <a:srgbClr val="717171"/>
    </a:accent3>
    <a:accent4>
      <a:srgbClr val="93C021"/>
    </a:accent4>
    <a:accent5>
      <a:srgbClr val="00B6ED"/>
    </a:accent5>
    <a:accent6>
      <a:srgbClr val="E5007E"/>
    </a:accent6>
    <a:hlink>
      <a:srgbClr val="0563C1"/>
    </a:hlink>
    <a:folHlink>
      <a:srgbClr val="954F72"/>
    </a:folHlink>
  </a:clrScheme>
  <a:fontScheme name="Arial">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Facet</Template>
  <TotalTime>2743</TotalTime>
  <Words>1800</Words>
  <Application>Microsoft Macintosh PowerPoint</Application>
  <PresentationFormat>Widescreen</PresentationFormat>
  <Paragraphs>262</Paragraphs>
  <Slides>20</Slides>
  <Notes>19</Notes>
  <HiddenSlides>0</HiddenSlides>
  <MMClips>0</MMClips>
  <ScaleCrop>false</ScaleCrop>
  <HeadingPairs>
    <vt:vector size="6" baseType="variant">
      <vt:variant>
        <vt:lpstr>Fonts Used</vt:lpstr>
      </vt:variant>
      <vt:variant>
        <vt:i4>6</vt:i4>
      </vt:variant>
      <vt:variant>
        <vt:lpstr>Theme</vt:lpstr>
      </vt:variant>
      <vt:variant>
        <vt:i4>3</vt:i4>
      </vt:variant>
      <vt:variant>
        <vt:lpstr>Slide Titles</vt:lpstr>
      </vt:variant>
      <vt:variant>
        <vt:i4>20</vt:i4>
      </vt:variant>
    </vt:vector>
  </HeadingPairs>
  <TitlesOfParts>
    <vt:vector size="29" baseType="lpstr">
      <vt:lpstr>Arial</vt:lpstr>
      <vt:lpstr>Calibri</vt:lpstr>
      <vt:lpstr>Calibri Light</vt:lpstr>
      <vt:lpstr>Police système</vt:lpstr>
      <vt:lpstr>Trebuchet MS</vt:lpstr>
      <vt:lpstr>Wingdings 3</vt:lpstr>
      <vt:lpstr>Facet</vt:lpstr>
      <vt:lpstr>ABBL_Themes1</vt:lpstr>
      <vt:lpstr>ABBL_Themes2</vt:lpstr>
      <vt:lpstr>Présentation  Résultats de l’enquête – Perception Finance responsable</vt:lpstr>
      <vt:lpstr>La finance durable au Luxembourg Fondation ABBL, CSSF &amp; LSFI     </vt:lpstr>
      <vt:lpstr>Les sources d’informations les plus populaires</vt:lpstr>
      <vt:lpstr>Niveau de connaissance de la finance</vt:lpstr>
      <vt:lpstr>Qu’évoque pour vous l'expression "Finance durable" ?</vt:lpstr>
      <vt:lpstr>Qu’évoque pour vous l'expression "Finance durable" ? </vt:lpstr>
      <vt:lpstr>Affirmations qui définissent un produit financier durable ?</vt:lpstr>
      <vt:lpstr>Explication fournie aux personnes sondées </vt:lpstr>
      <vt:lpstr>Niveau de connaissance d’une sélection de produits et concepts</vt:lpstr>
      <vt:lpstr>Les facteurs déclencheurs d’un investissement en général</vt:lpstr>
      <vt:lpstr>La perception du principe de la durabilité</vt:lpstr>
      <vt:lpstr>Rentabilité ?</vt:lpstr>
      <vt:lpstr>Accès aux informations</vt:lpstr>
      <vt:lpstr>Etes-vous disposés à investir à l’avenir dans des produits financiers durables ?</vt:lpstr>
      <vt:lpstr>Proportion de vos avoirs financiers que vous seriez prêt(e) à placer dans des produits financiers durables ? </vt:lpstr>
      <vt:lpstr>Les freins aux investissements dans des produits financiers durables</vt:lpstr>
      <vt:lpstr>Les incitations potentielles</vt:lpstr>
      <vt:lpstr>Les sources d’information les plus fiables</vt:lpstr>
      <vt:lpstr>Souhaitez-vous être mieux informé sur la finance durable ?</vt:lpstr>
      <vt:lpstr>Conclusions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Financial Education</dc:title>
  <dc:creator>Judith GLEDHILL</dc:creator>
  <cp:lastModifiedBy>Jessica THYRION</cp:lastModifiedBy>
  <cp:revision>455</cp:revision>
  <cp:lastPrinted>2022-04-26T14:00:32Z</cp:lastPrinted>
  <dcterms:created xsi:type="dcterms:W3CDTF">2022-03-23T16:11:08Z</dcterms:created>
  <dcterms:modified xsi:type="dcterms:W3CDTF">2023-02-03T08:39:24Z</dcterms:modified>
</cp:coreProperties>
</file>